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sldIdLst>
    <p:sldId id="256" r:id="rId5"/>
    <p:sldId id="310" r:id="rId6"/>
    <p:sldId id="326" r:id="rId7"/>
    <p:sldId id="327" r:id="rId8"/>
    <p:sldId id="329" r:id="rId9"/>
    <p:sldId id="330" r:id="rId10"/>
    <p:sldId id="332" r:id="rId11"/>
    <p:sldId id="337" r:id="rId12"/>
    <p:sldId id="314" r:id="rId13"/>
    <p:sldId id="315"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358" r:id="rId29"/>
    <p:sldId id="359"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258" r:id="rId44"/>
    <p:sldId id="257" r:id="rId45"/>
    <p:sldId id="259" r:id="rId46"/>
    <p:sldId id="260" r:id="rId47"/>
    <p:sldId id="261" r:id="rId48"/>
    <p:sldId id="262" r:id="rId49"/>
    <p:sldId id="263" r:id="rId50"/>
    <p:sldId id="264" r:id="rId51"/>
    <p:sldId id="265" r:id="rId52"/>
    <p:sldId id="266" r:id="rId53"/>
    <p:sldId id="267" r:id="rId54"/>
    <p:sldId id="269" r:id="rId55"/>
    <p:sldId id="270" r:id="rId56"/>
    <p:sldId id="271" r:id="rId57"/>
    <p:sldId id="272" r:id="rId58"/>
    <p:sldId id="273" r:id="rId59"/>
    <p:sldId id="274" r:id="rId60"/>
    <p:sldId id="275" r:id="rId61"/>
    <p:sldId id="339" r:id="rId62"/>
    <p:sldId id="341" r:id="rId63"/>
    <p:sldId id="342" r:id="rId64"/>
    <p:sldId id="343" r:id="rId65"/>
    <p:sldId id="344"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268" r:id="rId80"/>
    <p:sldId id="360" r:id="rId81"/>
    <p:sldId id="362" r:id="rId82"/>
    <p:sldId id="363" r:id="rId83"/>
    <p:sldId id="361" r:id="rId84"/>
    <p:sldId id="364" r:id="rId85"/>
    <p:sldId id="365" r:id="rId86"/>
    <p:sldId id="366" r:id="rId87"/>
    <p:sldId id="367" r:id="rId88"/>
    <p:sldId id="368" r:id="rId89"/>
    <p:sldId id="276"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0" autoAdjust="0"/>
    <p:restoredTop sz="94660"/>
  </p:normalViewPr>
  <p:slideViewPr>
    <p:cSldViewPr snapToGrid="0">
      <p:cViewPr>
        <p:scale>
          <a:sx n="96" d="100"/>
          <a:sy n="96" d="100"/>
        </p:scale>
        <p:origin x="-132" y="-7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25B16C4C-C008-45DB-9697-D3437C96CD3A}" type="datetimeFigureOut">
              <a:rPr lang="en-US" smtClean="0"/>
              <a:t>11/23/2022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BC4F30D-94DE-4ECC-BE25-DA9BB02BF95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8302221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B16C4C-C008-45DB-9697-D3437C96CD3A}"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473247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B16C4C-C008-45DB-9697-D3437C96CD3A}"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2975252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5CB739-B66B-4FD5-9173-442C35010CC1}"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F9D90-033D-42A9-8C12-45DA5429EC4C}" type="slidenum">
              <a:rPr lang="en-US" smtClean="0"/>
              <a:t>‹#›</a:t>
            </a:fld>
            <a:endParaRPr lang="en-US"/>
          </a:p>
        </p:txBody>
      </p:sp>
    </p:spTree>
    <p:extLst>
      <p:ext uri="{BB962C8B-B14F-4D97-AF65-F5344CB8AC3E}">
        <p14:creationId xmlns:p14="http://schemas.microsoft.com/office/powerpoint/2010/main" val="4004579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B16C4C-C008-45DB-9697-D3437C96CD3A}"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329035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5B16C4C-C008-45DB-9697-D3437C96CD3A}" type="datetimeFigureOut">
              <a:rPr lang="en-US" smtClean="0"/>
              <a:t>11/23/2022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BC4F30D-94DE-4ECC-BE25-DA9BB02BF95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107348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B16C4C-C008-45DB-9697-D3437C96CD3A}"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215854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B16C4C-C008-45DB-9697-D3437C96CD3A}"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330880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B16C4C-C008-45DB-9697-D3437C96CD3A}" type="datetimeFigureOut">
              <a:rPr lang="en-US" smtClean="0"/>
              <a:t>11/23/2022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401022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B16C4C-C008-45DB-9697-D3437C96CD3A}" type="datetimeFigureOut">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395197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5B16C4C-C008-45DB-9697-D3437C96CD3A}" type="datetimeFigureOut">
              <a:rPr lang="en-US" smtClean="0"/>
              <a:t>11/23/2022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BC4F30D-94DE-4ECC-BE25-DA9BB02BF95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60897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5B16C4C-C008-45DB-9697-D3437C96CD3A}" type="datetimeFigureOut">
              <a:rPr lang="en-US" smtClean="0"/>
              <a:t>11/23/2022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BC4F30D-94DE-4ECC-BE25-DA9BB02BF95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019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5B16C4C-C008-45DB-9697-D3437C96CD3A}" type="datetimeFigureOut">
              <a:rPr lang="en-US" smtClean="0"/>
              <a:t>11/23/2022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BC4F30D-94DE-4ECC-BE25-DA9BB02BF95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31456273"/>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2.xml"/><Relationship Id="rId4" Type="http://schemas.openxmlformats.org/officeDocument/2006/relationships/image" Target="../media/image57.jf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eg"/><Relationship Id="rId1" Type="http://schemas.openxmlformats.org/officeDocument/2006/relationships/slideLayout" Target="../slideLayouts/slideLayout12.xml"/><Relationship Id="rId5" Type="http://schemas.openxmlformats.org/officeDocument/2006/relationships/image" Target="../media/image61.jpeg"/><Relationship Id="rId4" Type="http://schemas.openxmlformats.org/officeDocument/2006/relationships/image" Target="../media/image60.jp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jpg"/></Relationships>
</file>

<file path=ppt/slides/_rels/slide7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eg"/><Relationship Id="rId1" Type="http://schemas.openxmlformats.org/officeDocument/2006/relationships/slideLayout" Target="../slideLayouts/slideLayout12.xml"/><Relationship Id="rId4" Type="http://schemas.openxmlformats.org/officeDocument/2006/relationships/image" Target="../media/image7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BEC3-F1AE-42F6-97D4-4CA06C3869D7}"/>
              </a:ext>
            </a:extLst>
          </p:cNvPr>
          <p:cNvSpPr>
            <a:spLocks noGrp="1"/>
          </p:cNvSpPr>
          <p:nvPr>
            <p:ph type="ctrTitle"/>
          </p:nvPr>
        </p:nvSpPr>
        <p:spPr>
          <a:xfrm>
            <a:off x="1915128" y="1245704"/>
            <a:ext cx="8845637" cy="2875722"/>
          </a:xfrm>
        </p:spPr>
        <p:txBody>
          <a:bodyPr>
            <a:normAutofit fontScale="90000"/>
          </a:bodyPr>
          <a:lstStyle/>
          <a:p>
            <a:br>
              <a:rPr lang="en-US" b="1" dirty="0"/>
            </a:br>
            <a:r>
              <a:rPr lang="en-US" b="1" dirty="0"/>
              <a:t>BANGLADESH </a:t>
            </a:r>
            <a:br>
              <a:rPr lang="en-US" b="1" dirty="0"/>
            </a:br>
            <a:br>
              <a:rPr lang="en-US" b="1" dirty="0"/>
            </a:br>
            <a:r>
              <a:rPr lang="en-US" sz="1600" b="1" dirty="0"/>
              <a:t>MS FARHANA Afroz </a:t>
            </a:r>
            <a:br>
              <a:rPr lang="en-US" sz="1600" b="1" dirty="0"/>
            </a:br>
            <a:r>
              <a:rPr lang="en-US" sz="1600" b="1" dirty="0"/>
              <a:t>Senior ASSISTANT professor</a:t>
            </a:r>
            <a:br>
              <a:rPr lang="en-US" sz="1600" b="1" dirty="0"/>
            </a:br>
            <a:r>
              <a:rPr lang="en-US" sz="1600" b="1" dirty="0"/>
              <a:t>dept. of Social Science </a:t>
            </a:r>
            <a:br>
              <a:rPr lang="en-US" sz="1600" b="1" dirty="0"/>
            </a:br>
            <a:r>
              <a:rPr lang="en-US" sz="1600" b="1" dirty="0" err="1"/>
              <a:t>aiub</a:t>
            </a:r>
            <a:r>
              <a:rPr lang="en-US" sz="1600" b="1" dirty="0"/>
              <a:t> </a:t>
            </a:r>
          </a:p>
        </p:txBody>
      </p:sp>
    </p:spTree>
    <p:extLst>
      <p:ext uri="{BB962C8B-B14F-4D97-AF65-F5344CB8AC3E}">
        <p14:creationId xmlns:p14="http://schemas.microsoft.com/office/powerpoint/2010/main" val="2991378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WOMEN'S ROLE IN SOCIETY&#10;• The image of the 21st century women is confident ,&#10;prosperous , glowing with health and beauty.&#10;...">
            <a:extLst>
              <a:ext uri="{FF2B5EF4-FFF2-40B4-BE49-F238E27FC236}">
                <a16:creationId xmlns:a16="http://schemas.microsoft.com/office/drawing/2014/main" id="{5DB9243F-E6B5-1109-D4E9-0B96B94C7A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0382" y="643467"/>
            <a:ext cx="5177836" cy="3108262"/>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descr="PURDAH OR PARDAH :&#10;• Purdah or pardah ( from persian meaning “curtain” )&#10;is a religious and social practice of female secl...">
            <a:extLst>
              <a:ext uri="{FF2B5EF4-FFF2-40B4-BE49-F238E27FC236}">
                <a16:creationId xmlns:a16="http://schemas.microsoft.com/office/drawing/2014/main" id="{7E73EB71-2900-EA65-60F8-D7A6B4CBA1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13784" y="2809711"/>
            <a:ext cx="5177836" cy="3108262"/>
          </a:xfrm>
          <a:prstGeom prst="rect">
            <a:avLst/>
          </a:prstGeom>
          <a:noFill/>
          <a:extLst>
            <a:ext uri="{909E8E84-426E-40DD-AFC4-6F175D3DCCD1}">
              <a14:hiddenFill xmlns:a14="http://schemas.microsoft.com/office/drawing/2010/main">
                <a:solidFill>
                  <a:srgbClr val="FFFFFF"/>
                </a:solidFill>
              </a14:hiddenFill>
            </a:ext>
          </a:extLst>
        </p:spPr>
      </p:pic>
      <p:sp>
        <p:nvSpPr>
          <p:cNvPr id="6153" name="Freeform: Shape 6152">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6155" name="Freeform: Shape 6154">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4" name="Rectangle 3">
            <a:extLst>
              <a:ext uri="{FF2B5EF4-FFF2-40B4-BE49-F238E27FC236}">
                <a16:creationId xmlns:a16="http://schemas.microsoft.com/office/drawing/2014/main" id="{7819586E-B011-3097-A334-EC4647D8323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243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CB046-6D64-0CD5-5B2F-6131C76EE841}"/>
              </a:ext>
            </a:extLst>
          </p:cNvPr>
          <p:cNvSpPr txBox="1"/>
          <p:nvPr/>
        </p:nvSpPr>
        <p:spPr>
          <a:xfrm>
            <a:off x="2243711" y="1997839"/>
            <a:ext cx="8746434" cy="2862322"/>
          </a:xfrm>
          <a:prstGeom prst="rect">
            <a:avLst/>
          </a:prstGeom>
          <a:noFill/>
        </p:spPr>
        <p:txBody>
          <a:bodyPr wrap="square">
            <a:spAutoFit/>
          </a:bodyPr>
          <a:lstStyle/>
          <a:p>
            <a:pPr eaLnBrk="1" hangingPunct="1"/>
            <a:r>
              <a:rPr lang="en-US" altLang="en-US" sz="3000" b="1" dirty="0">
                <a:solidFill>
                  <a:schemeClr val="accent3">
                    <a:lumMod val="50000"/>
                  </a:schemeClr>
                </a:solidFill>
              </a:rPr>
              <a:t>Defining Culture</a:t>
            </a:r>
          </a:p>
          <a:p>
            <a:pPr eaLnBrk="1" hangingPunct="1"/>
            <a:r>
              <a:rPr lang="en-US" altLang="en-US" sz="3000" b="1" dirty="0">
                <a:solidFill>
                  <a:schemeClr val="accent3">
                    <a:lumMod val="50000"/>
                  </a:schemeClr>
                </a:solidFill>
              </a:rPr>
              <a:t>The Elements of Culture</a:t>
            </a:r>
          </a:p>
          <a:p>
            <a:pPr eaLnBrk="1" hangingPunct="1"/>
            <a:r>
              <a:rPr lang="en-US" altLang="en-US" sz="3000" b="1" dirty="0">
                <a:solidFill>
                  <a:schemeClr val="accent3">
                    <a:lumMod val="50000"/>
                  </a:schemeClr>
                </a:solidFill>
              </a:rPr>
              <a:t>Cultural Diversity</a:t>
            </a:r>
          </a:p>
          <a:p>
            <a:pPr eaLnBrk="1" hangingPunct="1"/>
            <a:r>
              <a:rPr lang="en-US" altLang="en-US" sz="3000" b="1" dirty="0">
                <a:solidFill>
                  <a:schemeClr val="accent3">
                    <a:lumMod val="50000"/>
                  </a:schemeClr>
                </a:solidFill>
              </a:rPr>
              <a:t>Popular Culture</a:t>
            </a:r>
          </a:p>
          <a:p>
            <a:pPr eaLnBrk="1" hangingPunct="1"/>
            <a:r>
              <a:rPr lang="en-US" altLang="en-US" sz="3000" b="1" dirty="0">
                <a:solidFill>
                  <a:schemeClr val="accent3">
                    <a:lumMod val="50000"/>
                  </a:schemeClr>
                </a:solidFill>
              </a:rPr>
              <a:t>Theoretical Perspectives on Culture</a:t>
            </a:r>
          </a:p>
          <a:p>
            <a:pPr eaLnBrk="1" hangingPunct="1"/>
            <a:r>
              <a:rPr lang="en-US" altLang="en-US" sz="3000" b="1" dirty="0">
                <a:solidFill>
                  <a:schemeClr val="accent3">
                    <a:lumMod val="50000"/>
                  </a:schemeClr>
                </a:solidFill>
              </a:rPr>
              <a:t>Cultural Change</a:t>
            </a:r>
          </a:p>
        </p:txBody>
      </p:sp>
    </p:spTree>
    <p:extLst>
      <p:ext uri="{BB962C8B-B14F-4D97-AF65-F5344CB8AC3E}">
        <p14:creationId xmlns:p14="http://schemas.microsoft.com/office/powerpoint/2010/main" val="1809176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B9172-694D-278F-500C-4580BCE473FA}"/>
              </a:ext>
            </a:extLst>
          </p:cNvPr>
          <p:cNvSpPr txBox="1"/>
          <p:nvPr/>
        </p:nvSpPr>
        <p:spPr>
          <a:xfrm>
            <a:off x="3048000" y="1783279"/>
            <a:ext cx="6096000" cy="4247317"/>
          </a:xfrm>
          <a:prstGeom prst="rect">
            <a:avLst/>
          </a:prstGeom>
          <a:noFill/>
        </p:spPr>
        <p:txBody>
          <a:bodyPr wrap="square">
            <a:spAutoFit/>
          </a:bodyPr>
          <a:lstStyle/>
          <a:p>
            <a:pPr marL="285750" indent="-285750" eaLnBrk="1" hangingPunct="1">
              <a:buFont typeface="Arial" panose="020B0604020202020204" pitchFamily="34" charset="0"/>
              <a:buChar char="•"/>
            </a:pPr>
            <a:r>
              <a:rPr lang="en-US" altLang="en-US" sz="3000" b="1" dirty="0">
                <a:solidFill>
                  <a:schemeClr val="accent3">
                    <a:lumMod val="50000"/>
                  </a:schemeClr>
                </a:solidFill>
              </a:rPr>
              <a:t>Defining Culture:</a:t>
            </a:r>
          </a:p>
          <a:p>
            <a:pPr marL="285750" indent="-285750" eaLnBrk="1" hangingPunct="1">
              <a:buFont typeface="Arial" panose="020B0604020202020204" pitchFamily="34" charset="0"/>
              <a:buChar char="•"/>
            </a:pPr>
            <a:endParaRPr lang="en-US" altLang="en-US" sz="3000" b="1" dirty="0">
              <a:solidFill>
                <a:schemeClr val="accent3">
                  <a:lumMod val="50000"/>
                </a:schemeClr>
              </a:solidFill>
            </a:endParaRPr>
          </a:p>
          <a:p>
            <a:pPr marL="285750" indent="-285750" eaLnBrk="1" hangingPunct="1">
              <a:buFont typeface="Arial" panose="020B0604020202020204" pitchFamily="34" charset="0"/>
              <a:buChar char="•"/>
            </a:pPr>
            <a:r>
              <a:rPr lang="en-US" altLang="en-US" sz="3000" b="1" dirty="0">
                <a:solidFill>
                  <a:schemeClr val="accent3">
                    <a:lumMod val="50000"/>
                  </a:schemeClr>
                </a:solidFill>
              </a:rPr>
              <a:t>Complex system of meaning and behavior that defines the way of life for a society.</a:t>
            </a:r>
          </a:p>
          <a:p>
            <a:pPr marL="285750" indent="-285750" eaLnBrk="1" hangingPunct="1">
              <a:buFont typeface="Arial" panose="020B0604020202020204" pitchFamily="34" charset="0"/>
              <a:buChar char="•"/>
            </a:pPr>
            <a:endParaRPr lang="en-US" altLang="en-US" sz="3000" b="1" dirty="0">
              <a:solidFill>
                <a:schemeClr val="accent3">
                  <a:lumMod val="50000"/>
                </a:schemeClr>
              </a:solidFill>
            </a:endParaRPr>
          </a:p>
          <a:p>
            <a:pPr eaLnBrk="1" hangingPunct="1"/>
            <a:r>
              <a:rPr lang="en-US" altLang="en-US" sz="3000" b="1" dirty="0">
                <a:solidFill>
                  <a:schemeClr val="accent3">
                    <a:lumMod val="50000"/>
                  </a:schemeClr>
                </a:solidFill>
              </a:rPr>
              <a:t>Includes beliefs, values, knowledge, art, morals, laws, customs, habits, language, and dress.</a:t>
            </a:r>
          </a:p>
        </p:txBody>
      </p:sp>
    </p:spTree>
    <p:extLst>
      <p:ext uri="{BB962C8B-B14F-4D97-AF65-F5344CB8AC3E}">
        <p14:creationId xmlns:p14="http://schemas.microsoft.com/office/powerpoint/2010/main" val="3466125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a16="http://schemas.microsoft.com/office/drawing/2014/main" id="{57DB6D95-A4B8-8444-A483-B2FF4C590DAD}"/>
              </a:ext>
            </a:extLst>
          </p:cNvPr>
          <p:cNvPicPr>
            <a:picLocks noChangeAspect="1"/>
          </p:cNvPicPr>
          <p:nvPr/>
        </p:nvPicPr>
        <p:blipFill>
          <a:blip r:embed="rId2"/>
          <a:stretch>
            <a:fillRect/>
          </a:stretch>
        </p:blipFill>
        <p:spPr>
          <a:xfrm>
            <a:off x="2040731" y="1496218"/>
            <a:ext cx="8110537" cy="3865564"/>
          </a:xfrm>
          <a:prstGeom prst="rect">
            <a:avLst/>
          </a:prstGeom>
        </p:spPr>
      </p:pic>
    </p:spTree>
    <p:extLst>
      <p:ext uri="{BB962C8B-B14F-4D97-AF65-F5344CB8AC3E}">
        <p14:creationId xmlns:p14="http://schemas.microsoft.com/office/powerpoint/2010/main" val="2145351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a16="http://schemas.microsoft.com/office/drawing/2014/main" id="{855C2ACD-B316-41E4-ECBE-3E1489D752DA}"/>
              </a:ext>
            </a:extLst>
          </p:cNvPr>
          <p:cNvPicPr>
            <a:picLocks noChangeAspect="1"/>
          </p:cNvPicPr>
          <p:nvPr/>
        </p:nvPicPr>
        <p:blipFill>
          <a:blip r:embed="rId2"/>
          <a:stretch>
            <a:fillRect/>
          </a:stretch>
        </p:blipFill>
        <p:spPr>
          <a:xfrm>
            <a:off x="2040731" y="1549400"/>
            <a:ext cx="8110537" cy="3759201"/>
          </a:xfrm>
          <a:prstGeom prst="rect">
            <a:avLst/>
          </a:prstGeom>
        </p:spPr>
      </p:pic>
    </p:spTree>
    <p:extLst>
      <p:ext uri="{BB962C8B-B14F-4D97-AF65-F5344CB8AC3E}">
        <p14:creationId xmlns:p14="http://schemas.microsoft.com/office/powerpoint/2010/main" val="507184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C4CDD-8B7A-5E50-1CFB-A31A78B8B075}"/>
              </a:ext>
            </a:extLst>
          </p:cNvPr>
          <p:cNvSpPr txBox="1"/>
          <p:nvPr/>
        </p:nvSpPr>
        <p:spPr>
          <a:xfrm>
            <a:off x="3047999" y="1946004"/>
            <a:ext cx="8018929" cy="3554819"/>
          </a:xfrm>
          <a:prstGeom prst="rect">
            <a:avLst/>
          </a:prstGeom>
          <a:noFill/>
        </p:spPr>
        <p:txBody>
          <a:bodyPr wrap="square">
            <a:spAutoFit/>
          </a:bodyPr>
          <a:lstStyle/>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NORMS: </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Specific cultural expectations for how to behave in a given situation.</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A society without norms would be in chaos; with established norms, people know how to act, and social interactions are consistent, predictable, and learnable.</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Social sanctions are mechanisms of social control that enforce norms. </a:t>
            </a:r>
          </a:p>
        </p:txBody>
      </p:sp>
    </p:spTree>
    <p:extLst>
      <p:ext uri="{BB962C8B-B14F-4D97-AF65-F5344CB8AC3E}">
        <p14:creationId xmlns:p14="http://schemas.microsoft.com/office/powerpoint/2010/main" val="4180363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42BD7F-B9C3-36D0-042C-118E7639A5F7}"/>
              </a:ext>
            </a:extLst>
          </p:cNvPr>
          <p:cNvSpPr txBox="1"/>
          <p:nvPr/>
        </p:nvSpPr>
        <p:spPr>
          <a:xfrm>
            <a:off x="2268070" y="2283602"/>
            <a:ext cx="8637495" cy="2785378"/>
          </a:xfrm>
          <a:prstGeom prst="rect">
            <a:avLst/>
          </a:prstGeom>
          <a:noFill/>
        </p:spPr>
        <p:txBody>
          <a:bodyPr wrap="square">
            <a:spAutoFit/>
          </a:bodyPr>
          <a:lstStyle/>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Beliefs: </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Shared ideas people hold collectively within a culture.</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Beliefs are the basis for many of a culture’s norms and values.</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Beliefs orient people to the world by providing answers to otherwise imponderable questions about the meaning of life. </a:t>
            </a:r>
          </a:p>
        </p:txBody>
      </p:sp>
    </p:spTree>
    <p:extLst>
      <p:ext uri="{BB962C8B-B14F-4D97-AF65-F5344CB8AC3E}">
        <p14:creationId xmlns:p14="http://schemas.microsoft.com/office/powerpoint/2010/main" val="2233602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6930E-2DD8-BA97-4424-5B961448C080}"/>
              </a:ext>
            </a:extLst>
          </p:cNvPr>
          <p:cNvSpPr txBox="1"/>
          <p:nvPr/>
        </p:nvSpPr>
        <p:spPr>
          <a:xfrm>
            <a:off x="3047999" y="1748327"/>
            <a:ext cx="7427259" cy="3554819"/>
          </a:xfrm>
          <a:prstGeom prst="rect">
            <a:avLst/>
          </a:prstGeom>
          <a:noFill/>
        </p:spPr>
        <p:txBody>
          <a:bodyPr wrap="square">
            <a:spAutoFit/>
          </a:bodyPr>
          <a:lstStyle/>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Values:</a:t>
            </a:r>
          </a:p>
          <a:p>
            <a:pPr eaLnBrk="1" hangingPunct="1"/>
            <a:endParaRPr lang="en-US" altLang="en-US" sz="25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Abstract standards in a society or group define the ideal principles of what is desirable and morally correct. </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Values determine what is considered right and wrong, beautiful and ugly, good and bad.</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Values can provide rules for behavior, but can also be the source of conflict. </a:t>
            </a:r>
          </a:p>
        </p:txBody>
      </p:sp>
    </p:spTree>
    <p:extLst>
      <p:ext uri="{BB962C8B-B14F-4D97-AF65-F5344CB8AC3E}">
        <p14:creationId xmlns:p14="http://schemas.microsoft.com/office/powerpoint/2010/main" val="3020179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C0F5D6-AD4B-A270-53CE-CFB88746CC8E}"/>
              </a:ext>
            </a:extLst>
          </p:cNvPr>
          <p:cNvSpPr txBox="1"/>
          <p:nvPr/>
        </p:nvSpPr>
        <p:spPr>
          <a:xfrm>
            <a:off x="2980764" y="2097950"/>
            <a:ext cx="8650941" cy="2923877"/>
          </a:xfrm>
          <a:prstGeom prst="rect">
            <a:avLst/>
          </a:prstGeom>
          <a:noFill/>
        </p:spPr>
        <p:txBody>
          <a:bodyPr wrap="square">
            <a:spAutoFit/>
          </a:bodyPr>
          <a:lstStyle/>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Dominant Culture: </a:t>
            </a:r>
          </a:p>
          <a:p>
            <a:pPr eaLnBrk="1" hangingPunct="1"/>
            <a:endParaRPr lang="en-US" altLang="en-US" sz="23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The dominant culture is the most powerful group in society. </a:t>
            </a: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It receives the most support from major institutions and constitutes the major belief system.</a:t>
            </a: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Social institutions in the society perpetuate the dominant culture and give it a degree of legitimacy that is not shared by other cultures.</a:t>
            </a:r>
          </a:p>
        </p:txBody>
      </p:sp>
    </p:spTree>
    <p:extLst>
      <p:ext uri="{BB962C8B-B14F-4D97-AF65-F5344CB8AC3E}">
        <p14:creationId xmlns:p14="http://schemas.microsoft.com/office/powerpoint/2010/main" val="1370909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AC1DE1-2989-8972-67AC-C49334488912}"/>
              </a:ext>
            </a:extLst>
          </p:cNvPr>
          <p:cNvSpPr txBox="1"/>
          <p:nvPr/>
        </p:nvSpPr>
        <p:spPr>
          <a:xfrm>
            <a:off x="2442881" y="2114978"/>
            <a:ext cx="8570259" cy="2923877"/>
          </a:xfrm>
          <a:prstGeom prst="rect">
            <a:avLst/>
          </a:prstGeom>
          <a:noFill/>
        </p:spPr>
        <p:txBody>
          <a:bodyPr wrap="square">
            <a:spAutoFit/>
          </a:bodyPr>
          <a:lstStyle/>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SUB-CULTURE: </a:t>
            </a:r>
          </a:p>
          <a:p>
            <a:pPr eaLnBrk="1" hangingPunct="1"/>
            <a:endParaRPr lang="en-US" altLang="en-US" sz="23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The cultures of groups whose values and norms of behavior differ from the dominant culture.</a:t>
            </a: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Members of subcultures interact frequently and share a common worldview.</a:t>
            </a: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Subcultures share some elements of the dominant culture and coexist within it.</a:t>
            </a:r>
          </a:p>
        </p:txBody>
      </p:sp>
    </p:spTree>
    <p:extLst>
      <p:ext uri="{BB962C8B-B14F-4D97-AF65-F5344CB8AC3E}">
        <p14:creationId xmlns:p14="http://schemas.microsoft.com/office/powerpoint/2010/main" val="3050820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3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3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035" name="Rectangle 1034">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37"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039"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026" name="Picture 2" descr="People’s Republic of Bangladesh&lt;br /&gt;">
            <a:extLst>
              <a:ext uri="{FF2B5EF4-FFF2-40B4-BE49-F238E27FC236}">
                <a16:creationId xmlns:a16="http://schemas.microsoft.com/office/drawing/2014/main" id="{7AA39D1F-BFDB-40AA-4B5C-146BD773A4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96788" y="1142720"/>
            <a:ext cx="6091518" cy="475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14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3495F9-2A0F-224D-A942-48371905C5C8}"/>
              </a:ext>
            </a:extLst>
          </p:cNvPr>
          <p:cNvSpPr txBox="1"/>
          <p:nvPr/>
        </p:nvSpPr>
        <p:spPr>
          <a:xfrm>
            <a:off x="3007659" y="2134263"/>
            <a:ext cx="7064188" cy="3139321"/>
          </a:xfrm>
          <a:prstGeom prst="rect">
            <a:avLst/>
          </a:prstGeom>
          <a:noFill/>
        </p:spPr>
        <p:txBody>
          <a:bodyPr wrap="square">
            <a:spAutoFit/>
          </a:bodyPr>
          <a:lstStyle/>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COUNTER CULTURE: </a:t>
            </a:r>
          </a:p>
          <a:p>
            <a:pPr eaLnBrk="1" hangingPunct="1"/>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Subcultures are created as a reaction against the values of the dominant culture.</a:t>
            </a: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Members of the counterculture reject the dominant cultural values and develop cultural practices that defy the norms and values of the dominant group.</a:t>
            </a: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Nonconformity to the dominant culture is often the mark of a counterculture.</a:t>
            </a:r>
          </a:p>
        </p:txBody>
      </p:sp>
    </p:spTree>
    <p:extLst>
      <p:ext uri="{BB962C8B-B14F-4D97-AF65-F5344CB8AC3E}">
        <p14:creationId xmlns:p14="http://schemas.microsoft.com/office/powerpoint/2010/main" val="129264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A91C18-4D69-4340-6C53-E422F506B3FE}"/>
              </a:ext>
            </a:extLst>
          </p:cNvPr>
          <p:cNvSpPr txBox="1"/>
          <p:nvPr/>
        </p:nvSpPr>
        <p:spPr>
          <a:xfrm>
            <a:off x="3048000" y="1967061"/>
            <a:ext cx="6096000" cy="2923877"/>
          </a:xfrm>
          <a:prstGeom prst="rect">
            <a:avLst/>
          </a:prstGeom>
          <a:noFill/>
        </p:spPr>
        <p:txBody>
          <a:bodyPr wrap="square">
            <a:spAutoFit/>
          </a:bodyPr>
          <a:lstStyle/>
          <a:p>
            <a:pPr eaLnBrk="1" hangingPunct="1"/>
            <a:endParaRPr lang="en-US" altLang="en-US" sz="2300" b="1" dirty="0">
              <a:solidFill>
                <a:schemeClr val="accent3">
                  <a:lumMod val="50000"/>
                </a:schemeClr>
              </a:solidFill>
            </a:endParaRPr>
          </a:p>
          <a:p>
            <a:pPr eaLnBrk="1" hangingPunct="1"/>
            <a:r>
              <a:rPr lang="en-US" altLang="en-US" sz="2300" b="1" dirty="0">
                <a:solidFill>
                  <a:schemeClr val="accent3">
                    <a:lumMod val="50000"/>
                  </a:schemeClr>
                </a:solidFill>
              </a:rPr>
              <a:t>ETHNOCENTRISM: </a:t>
            </a:r>
          </a:p>
          <a:p>
            <a:pPr eaLnBrk="1" hangingPunct="1"/>
            <a:endParaRPr lang="en-US" altLang="en-US" sz="2300" b="1" dirty="0">
              <a:solidFill>
                <a:schemeClr val="accent3">
                  <a:lumMod val="50000"/>
                </a:schemeClr>
              </a:solidFill>
            </a:endParaRPr>
          </a:p>
          <a:p>
            <a:pPr eaLnBrk="1" hangingPunct="1"/>
            <a:r>
              <a:rPr lang="en-US" altLang="en-US" sz="2300" b="1" dirty="0">
                <a:solidFill>
                  <a:schemeClr val="accent3">
                    <a:lumMod val="50000"/>
                  </a:schemeClr>
                </a:solidFill>
              </a:rPr>
              <a:t>Judging a culture by standards of one’s own culture:</a:t>
            </a:r>
          </a:p>
          <a:p>
            <a:pPr lvl="2"/>
            <a:r>
              <a:rPr lang="en-US" altLang="en-US" sz="2300" b="1" dirty="0">
                <a:solidFill>
                  <a:schemeClr val="accent3">
                    <a:lumMod val="50000"/>
                  </a:schemeClr>
                </a:solidFill>
              </a:rPr>
              <a:t>Builds group solidarity</a:t>
            </a:r>
          </a:p>
          <a:p>
            <a:pPr lvl="2"/>
            <a:r>
              <a:rPr lang="en-US" altLang="en-US" sz="2300" b="1" dirty="0">
                <a:solidFill>
                  <a:schemeClr val="accent3">
                    <a:lumMod val="50000"/>
                  </a:schemeClr>
                </a:solidFill>
              </a:rPr>
              <a:t>discourages understanding</a:t>
            </a:r>
          </a:p>
          <a:p>
            <a:pPr lvl="2"/>
            <a:r>
              <a:rPr lang="en-US" altLang="en-US" sz="2300" b="1" dirty="0">
                <a:solidFill>
                  <a:schemeClr val="accent3">
                    <a:lumMod val="50000"/>
                  </a:schemeClr>
                </a:solidFill>
              </a:rPr>
              <a:t>can lead to conflict, war, and genocide</a:t>
            </a:r>
          </a:p>
        </p:txBody>
      </p:sp>
    </p:spTree>
    <p:extLst>
      <p:ext uri="{BB962C8B-B14F-4D97-AF65-F5344CB8AC3E}">
        <p14:creationId xmlns:p14="http://schemas.microsoft.com/office/powerpoint/2010/main" val="152246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518883-1062-6CED-C8FE-A44C65483635}"/>
              </a:ext>
            </a:extLst>
          </p:cNvPr>
          <p:cNvSpPr txBox="1"/>
          <p:nvPr/>
        </p:nvSpPr>
        <p:spPr>
          <a:xfrm>
            <a:off x="2980764" y="1748327"/>
            <a:ext cx="7144871" cy="3631763"/>
          </a:xfrm>
          <a:prstGeom prst="rect">
            <a:avLst/>
          </a:prstGeom>
          <a:noFill/>
        </p:spPr>
        <p:txBody>
          <a:bodyPr wrap="square">
            <a:spAutoFit/>
          </a:bodyPr>
          <a:lstStyle/>
          <a:p>
            <a:pPr eaLnBrk="1" hangingPunct="1"/>
            <a:endParaRPr lang="en-US" altLang="en-US" sz="2300" b="1" dirty="0">
              <a:solidFill>
                <a:schemeClr val="accent3">
                  <a:lumMod val="50000"/>
                </a:schemeClr>
              </a:solidFill>
            </a:endParaRPr>
          </a:p>
          <a:p>
            <a:pPr eaLnBrk="1" hangingPunct="1"/>
            <a:r>
              <a:rPr lang="en-US" altLang="en-US" sz="2300" b="1" dirty="0">
                <a:solidFill>
                  <a:schemeClr val="accent3">
                    <a:lumMod val="50000"/>
                  </a:schemeClr>
                </a:solidFill>
              </a:rPr>
              <a:t>POPULAR CULTURE: </a:t>
            </a:r>
          </a:p>
          <a:p>
            <a:pPr eaLnBrk="1" hangingPunct="1"/>
            <a:endParaRPr lang="en-US" altLang="en-US" sz="2300" b="1" dirty="0">
              <a:solidFill>
                <a:schemeClr val="accent3">
                  <a:lumMod val="50000"/>
                </a:schemeClr>
              </a:solidFill>
            </a:endParaRPr>
          </a:p>
          <a:p>
            <a:pPr eaLnBrk="1" hangingPunct="1"/>
            <a:r>
              <a:rPr lang="en-US" altLang="en-US" sz="2300" b="1" dirty="0">
                <a:solidFill>
                  <a:schemeClr val="accent3">
                    <a:lumMod val="50000"/>
                  </a:schemeClr>
                </a:solidFill>
              </a:rPr>
              <a:t>The beliefs, practices, and objects are part of everyday traditions. </a:t>
            </a:r>
          </a:p>
          <a:p>
            <a:pPr eaLnBrk="1" hangingPunct="1"/>
            <a:r>
              <a:rPr lang="en-US" altLang="en-US" sz="2300" b="1" dirty="0">
                <a:solidFill>
                  <a:schemeClr val="accent3">
                    <a:lumMod val="50000"/>
                  </a:schemeClr>
                </a:solidFill>
              </a:rPr>
              <a:t>It is mass-produced and mass-consumed.</a:t>
            </a:r>
          </a:p>
          <a:p>
            <a:pPr eaLnBrk="1" hangingPunct="1"/>
            <a:r>
              <a:rPr lang="en-US" altLang="en-US" sz="2300" b="1" dirty="0">
                <a:solidFill>
                  <a:schemeClr val="accent3">
                    <a:lumMod val="50000"/>
                  </a:schemeClr>
                </a:solidFill>
              </a:rPr>
              <a:t>Has enormous significance in the formation of public attitudes and values, and plays a significant role in shaping the patterns of consumption in contemporary society.</a:t>
            </a:r>
          </a:p>
        </p:txBody>
      </p:sp>
    </p:spTree>
    <p:extLst>
      <p:ext uri="{BB962C8B-B14F-4D97-AF65-F5344CB8AC3E}">
        <p14:creationId xmlns:p14="http://schemas.microsoft.com/office/powerpoint/2010/main" val="2575567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1E5E91-25BB-AE03-8A97-B19A1E5765C8}"/>
              </a:ext>
            </a:extLst>
          </p:cNvPr>
          <p:cNvSpPr txBox="1"/>
          <p:nvPr/>
        </p:nvSpPr>
        <p:spPr>
          <a:xfrm>
            <a:off x="3007659" y="2367171"/>
            <a:ext cx="7037294" cy="2123658"/>
          </a:xfrm>
          <a:prstGeom prst="rect">
            <a:avLst/>
          </a:prstGeom>
          <a:noFill/>
        </p:spPr>
        <p:txBody>
          <a:bodyPr wrap="square">
            <a:spAutoFit/>
          </a:bodyPr>
          <a:lstStyle/>
          <a:p>
            <a:pPr eaLnBrk="1" hangingPunct="1"/>
            <a:r>
              <a:rPr lang="en-US" altLang="en-US" sz="2200" b="1" dirty="0">
                <a:solidFill>
                  <a:schemeClr val="accent3">
                    <a:lumMod val="50000"/>
                  </a:schemeClr>
                </a:solidFill>
                <a:latin typeface="GaramondThree" charset="0"/>
              </a:rPr>
              <a:t>SOURCES OF CULTURAL CHANGES: </a:t>
            </a:r>
          </a:p>
          <a:p>
            <a:pPr eaLnBrk="1" hangingPunct="1">
              <a:buFont typeface="Times" panose="02020603050405020304" pitchFamily="18" charset="0"/>
              <a:buAutoNum type="arabicPeriod"/>
            </a:pPr>
            <a:endParaRPr lang="en-US" altLang="en-US" sz="2200" b="1" dirty="0">
              <a:solidFill>
                <a:schemeClr val="accent3">
                  <a:lumMod val="50000"/>
                </a:schemeClr>
              </a:solidFill>
              <a:latin typeface="GaramondThree" charset="0"/>
            </a:endParaRPr>
          </a:p>
          <a:p>
            <a:pPr eaLnBrk="1" hangingPunct="1">
              <a:buFont typeface="Times" panose="02020603050405020304" pitchFamily="18" charset="0"/>
              <a:buAutoNum type="arabicPeriod"/>
            </a:pPr>
            <a:r>
              <a:rPr lang="en-US" altLang="en-US" sz="2200" b="1" dirty="0">
                <a:solidFill>
                  <a:schemeClr val="accent3">
                    <a:lumMod val="50000"/>
                  </a:schemeClr>
                </a:solidFill>
                <a:latin typeface="GaramondThree" charset="0"/>
              </a:rPr>
              <a:t> A change in societal conditions.</a:t>
            </a:r>
          </a:p>
          <a:p>
            <a:pPr eaLnBrk="1" hangingPunct="1">
              <a:buFont typeface="Times" panose="02020603050405020304" pitchFamily="18" charset="0"/>
              <a:buAutoNum type="arabicPeriod"/>
            </a:pPr>
            <a:r>
              <a:rPr lang="en-US" altLang="en-US" sz="2200" b="1" dirty="0">
                <a:solidFill>
                  <a:schemeClr val="accent3">
                    <a:lumMod val="50000"/>
                  </a:schemeClr>
                </a:solidFill>
                <a:latin typeface="GaramondThree" charset="0"/>
              </a:rPr>
              <a:t> Cultural diffusion</a:t>
            </a:r>
          </a:p>
          <a:p>
            <a:pPr eaLnBrk="1" hangingPunct="1">
              <a:buFont typeface="Times" panose="02020603050405020304" pitchFamily="18" charset="0"/>
              <a:buAutoNum type="arabicPeriod"/>
            </a:pPr>
            <a:r>
              <a:rPr lang="en-US" altLang="en-US" sz="2200" b="1" dirty="0">
                <a:solidFill>
                  <a:schemeClr val="accent3">
                    <a:lumMod val="50000"/>
                  </a:schemeClr>
                </a:solidFill>
                <a:latin typeface="GaramondThree" charset="0"/>
              </a:rPr>
              <a:t> Innovation</a:t>
            </a:r>
          </a:p>
          <a:p>
            <a:pPr eaLnBrk="1" hangingPunct="1">
              <a:buFont typeface="Times" panose="02020603050405020304" pitchFamily="18" charset="0"/>
              <a:buAutoNum type="arabicPeriod"/>
            </a:pPr>
            <a:r>
              <a:rPr lang="en-US" altLang="en-US" sz="2200" b="1" dirty="0">
                <a:solidFill>
                  <a:schemeClr val="accent3">
                    <a:lumMod val="50000"/>
                  </a:schemeClr>
                </a:solidFill>
                <a:latin typeface="GaramondThree" charset="0"/>
              </a:rPr>
              <a:t> Imposition of cultural change by an outside agency. </a:t>
            </a:r>
          </a:p>
        </p:txBody>
      </p:sp>
    </p:spTree>
    <p:extLst>
      <p:ext uri="{BB962C8B-B14F-4D97-AF65-F5344CB8AC3E}">
        <p14:creationId xmlns:p14="http://schemas.microsoft.com/office/powerpoint/2010/main" val="3560737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5B2D2-18F9-01E3-F02D-A1745DD5DA7F}"/>
              </a:ext>
            </a:extLst>
          </p:cNvPr>
          <p:cNvSpPr txBox="1"/>
          <p:nvPr/>
        </p:nvSpPr>
        <p:spPr>
          <a:xfrm>
            <a:off x="3047999" y="2316387"/>
            <a:ext cx="7628965" cy="2225225"/>
          </a:xfrm>
          <a:prstGeom prst="rect">
            <a:avLst/>
          </a:prstGeom>
          <a:noFill/>
        </p:spPr>
        <p:txBody>
          <a:bodyPr wrap="square">
            <a:spAutoFit/>
          </a:bodyPr>
          <a:lstStyle/>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Defining the Family</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Diversity Among Contemporary American Families</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Marriage and Divorce</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Changing Families, Changing Society</a:t>
            </a:r>
          </a:p>
        </p:txBody>
      </p:sp>
    </p:spTree>
    <p:extLst>
      <p:ext uri="{BB962C8B-B14F-4D97-AF65-F5344CB8AC3E}">
        <p14:creationId xmlns:p14="http://schemas.microsoft.com/office/powerpoint/2010/main" val="1519380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2BAEB8-470F-05FC-3A2E-4D486BD9A0B4}"/>
              </a:ext>
            </a:extLst>
          </p:cNvPr>
          <p:cNvSpPr txBox="1"/>
          <p:nvPr/>
        </p:nvSpPr>
        <p:spPr>
          <a:xfrm>
            <a:off x="1152939" y="1166191"/>
            <a:ext cx="10045148" cy="2862322"/>
          </a:xfrm>
          <a:prstGeom prst="rect">
            <a:avLst/>
          </a:prstGeom>
          <a:noFill/>
        </p:spPr>
        <p:txBody>
          <a:bodyPr wrap="square">
            <a:spAutoFit/>
          </a:bodyPr>
          <a:lstStyle/>
          <a:p>
            <a:pPr algn="l"/>
            <a:r>
              <a:rPr lang="en-US" b="1" i="0" dirty="0">
                <a:solidFill>
                  <a:srgbClr val="000000"/>
                </a:solidFill>
                <a:effectLst/>
                <a:latin typeface="Arial" panose="020B0604020202020204" pitchFamily="34" charset="0"/>
              </a:rPr>
              <a:t>Bangladeshi Food:</a:t>
            </a:r>
          </a:p>
          <a:p>
            <a:pPr algn="l"/>
            <a:endParaRPr lang="en-US" b="1" i="0" dirty="0">
              <a:solidFill>
                <a:srgbClr val="000000"/>
              </a:solidFill>
              <a:effectLst/>
              <a:latin typeface="Arial" panose="020B0604020202020204" pitchFamily="34" charset="0"/>
            </a:endParaRPr>
          </a:p>
          <a:p>
            <a:pPr algn="l"/>
            <a:r>
              <a:rPr lang="en-US" b="1" i="0" dirty="0">
                <a:solidFill>
                  <a:srgbClr val="000000"/>
                </a:solidFill>
                <a:effectLst/>
                <a:latin typeface="Arial" panose="020B0604020202020204" pitchFamily="34" charset="0"/>
              </a:rPr>
              <a:t>Description:</a:t>
            </a:r>
            <a:r>
              <a:rPr lang="en-US" b="0" i="0" dirty="0">
                <a:solidFill>
                  <a:srgbClr val="000000"/>
                </a:solidFill>
                <a:effectLst/>
                <a:latin typeface="Arial" panose="020B0604020202020204" pitchFamily="34" charset="0"/>
              </a:rPr>
              <a:t> </a:t>
            </a:r>
            <a:r>
              <a:rPr lang="en-US" b="1" i="0" dirty="0">
                <a:solidFill>
                  <a:srgbClr val="000000"/>
                </a:solidFill>
                <a:effectLst/>
                <a:latin typeface="Arial" panose="020B0604020202020204" pitchFamily="34" charset="0"/>
              </a:rPr>
              <a:t>Bangladesh is most natural beautiful country in the world. There are many kinds of reason that are famous for the Bangladesh. Bangladeshi food are most delicious food and some are most special food items.</a:t>
            </a:r>
          </a:p>
          <a:p>
            <a:pPr algn="l"/>
            <a:endParaRPr lang="en-US" b="1" dirty="0">
              <a:solidFill>
                <a:srgbClr val="000000"/>
              </a:solidFill>
              <a:latin typeface="Arial" panose="020B0604020202020204" pitchFamily="34" charset="0"/>
            </a:endParaRPr>
          </a:p>
          <a:p>
            <a:pPr algn="l"/>
            <a:r>
              <a:rPr lang="en-US" b="1" i="0" dirty="0">
                <a:solidFill>
                  <a:srgbClr val="000000"/>
                </a:solidFill>
                <a:effectLst/>
                <a:latin typeface="Arial" panose="020B0604020202020204" pitchFamily="34" charset="0"/>
              </a:rPr>
              <a:t>In the day there are 3 part are divided by taking meal that are in the morning Breakfast, Midday Meal and Night meal. Breakfast meals are taken bread, </a:t>
            </a:r>
            <a:r>
              <a:rPr lang="en-US" b="1" i="0" dirty="0" err="1">
                <a:solidFill>
                  <a:srgbClr val="000000"/>
                </a:solidFill>
                <a:effectLst/>
                <a:latin typeface="Arial" panose="020B0604020202020204" pitchFamily="34" charset="0"/>
              </a:rPr>
              <a:t>Rice,egg</a:t>
            </a:r>
            <a:r>
              <a:rPr lang="en-US" b="1" i="0" dirty="0">
                <a:solidFill>
                  <a:srgbClr val="000000"/>
                </a:solidFill>
                <a:effectLst/>
                <a:latin typeface="Arial" panose="020B0604020202020204" pitchFamily="34" charset="0"/>
              </a:rPr>
              <a:t> and others.</a:t>
            </a:r>
          </a:p>
          <a:p>
            <a:pPr algn="l"/>
            <a:r>
              <a:rPr lang="en-US" b="1" i="0" dirty="0">
                <a:solidFill>
                  <a:srgbClr val="000000"/>
                </a:solidFill>
                <a:effectLst/>
                <a:latin typeface="Arial" panose="020B0604020202020204" pitchFamily="34" charset="0"/>
              </a:rPr>
              <a:t>In the midday all Bangladeshi people are like to eat Fish, </a:t>
            </a:r>
            <a:r>
              <a:rPr lang="en-US" b="1" i="0" dirty="0" err="1">
                <a:solidFill>
                  <a:srgbClr val="000000"/>
                </a:solidFill>
                <a:effectLst/>
                <a:latin typeface="Arial" panose="020B0604020202020204" pitchFamily="34" charset="0"/>
              </a:rPr>
              <a:t>Meat,Dal</a:t>
            </a:r>
            <a:r>
              <a:rPr lang="en-US" b="1" i="0" dirty="0">
                <a:solidFill>
                  <a:srgbClr val="000000"/>
                </a:solidFill>
                <a:effectLst/>
                <a:latin typeface="Arial" panose="020B0604020202020204" pitchFamily="34" charset="0"/>
              </a:rPr>
              <a:t> and the Rice is common in every taking meal. In the Night meal are always take the same in the Midday meal. </a:t>
            </a:r>
          </a:p>
        </p:txBody>
      </p:sp>
    </p:spTree>
    <p:extLst>
      <p:ext uri="{BB962C8B-B14F-4D97-AF65-F5344CB8AC3E}">
        <p14:creationId xmlns:p14="http://schemas.microsoft.com/office/powerpoint/2010/main" val="1773203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PT – Bangladeshi Food PowerPoint presentation | free to download - id:  8403db-ZWQwY">
            <a:extLst>
              <a:ext uri="{FF2B5EF4-FFF2-40B4-BE49-F238E27FC236}">
                <a16:creationId xmlns:a16="http://schemas.microsoft.com/office/drawing/2014/main" id="{BD2FF6DA-2050-74CB-400E-61FC1AE6B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270" y="795131"/>
            <a:ext cx="8666921" cy="523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41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05B45C-5E3E-01C9-B242-6B8B7773C06D}"/>
              </a:ext>
            </a:extLst>
          </p:cNvPr>
          <p:cNvSpPr txBox="1"/>
          <p:nvPr/>
        </p:nvSpPr>
        <p:spPr>
          <a:xfrm>
            <a:off x="2590799" y="2002612"/>
            <a:ext cx="8220635" cy="3444020"/>
          </a:xfrm>
          <a:prstGeom prst="rect">
            <a:avLst/>
          </a:prstGeom>
          <a:noFill/>
        </p:spPr>
        <p:txBody>
          <a:bodyPr wrap="square">
            <a:spAutoFit/>
          </a:bodyPr>
          <a:lstStyle/>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Number of Marriage Partners</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Polygamy is the practice of men or women having multiple marriage partners.</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Polygamy usually involves polygyny, one man having more than one wife.</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Polyandry is the practice of a woman having more than one husband.</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Monogamy is a sexually exclusive marriage with one spouse.</a:t>
            </a:r>
          </a:p>
        </p:txBody>
      </p:sp>
    </p:spTree>
    <p:extLst>
      <p:ext uri="{BB962C8B-B14F-4D97-AF65-F5344CB8AC3E}">
        <p14:creationId xmlns:p14="http://schemas.microsoft.com/office/powerpoint/2010/main" val="254788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5D1B57-EC38-300F-30CD-B776A8DA7868}"/>
              </a:ext>
            </a:extLst>
          </p:cNvPr>
          <p:cNvSpPr txBox="1"/>
          <p:nvPr/>
        </p:nvSpPr>
        <p:spPr>
          <a:xfrm>
            <a:off x="2173940" y="2316387"/>
            <a:ext cx="9000565" cy="3139321"/>
          </a:xfrm>
          <a:prstGeom prst="rect">
            <a:avLst/>
          </a:prstGeom>
          <a:noFill/>
        </p:spPr>
        <p:txBody>
          <a:bodyPr wrap="square">
            <a:spAutoFit/>
          </a:bodyPr>
          <a:lstStyle/>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Who Marries Whom? </a:t>
            </a:r>
            <a:endParaRPr lang="en-US" altLang="en-US" sz="2200" b="1" i="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endParaRPr lang="en-US" altLang="en-US" sz="2200" b="1" i="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Exogamy is the practice of selecting mates from outside one’s group. </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Endogamy is the practice of selecting mates from within one’s group. </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The group may be based on religion, territory, racial identity, and so forth.</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The incest taboo, considered to be universal, is a cultural norm forbidding sexual relations and marriage between certain kin.</a:t>
            </a:r>
          </a:p>
        </p:txBody>
      </p:sp>
    </p:spTree>
    <p:extLst>
      <p:ext uri="{BB962C8B-B14F-4D97-AF65-F5344CB8AC3E}">
        <p14:creationId xmlns:p14="http://schemas.microsoft.com/office/powerpoint/2010/main" val="3601414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9FD185-D2B0-6FEE-701D-DE20F0038D6B}"/>
              </a:ext>
            </a:extLst>
          </p:cNvPr>
          <p:cNvSpPr txBox="1"/>
          <p:nvPr/>
        </p:nvSpPr>
        <p:spPr>
          <a:xfrm>
            <a:off x="1582270" y="1609022"/>
            <a:ext cx="9417424" cy="3139321"/>
          </a:xfrm>
          <a:prstGeom prst="rect">
            <a:avLst/>
          </a:prstGeom>
          <a:noFill/>
        </p:spPr>
        <p:txBody>
          <a:bodyPr wrap="square">
            <a:spAutoFit/>
          </a:bodyPr>
          <a:lstStyle/>
          <a:p>
            <a:pPr eaLnBrk="1" hangingPunct="1">
              <a:lnSpc>
                <a:spcPct val="90000"/>
              </a:lnSpc>
            </a:pPr>
            <a:endParaRPr lang="en-US" altLang="en-US" sz="20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000" b="1" dirty="0">
                <a:solidFill>
                  <a:schemeClr val="accent3">
                    <a:lumMod val="50000"/>
                  </a:schemeClr>
                </a:solidFill>
                <a:latin typeface="Arial" panose="020B0604020202020204" pitchFamily="34" charset="0"/>
                <a:cs typeface="Arial" panose="020B0604020202020204" pitchFamily="34" charset="0"/>
              </a:rPr>
              <a:t>Property and Descent</a:t>
            </a:r>
          </a:p>
          <a:p>
            <a:pPr eaLnBrk="1" hangingPunct="1">
              <a:lnSpc>
                <a:spcPct val="90000"/>
              </a:lnSpc>
            </a:pPr>
            <a:endParaRPr lang="en-US" altLang="en-US" sz="20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000" b="1" dirty="0">
                <a:solidFill>
                  <a:schemeClr val="accent3">
                    <a:lumMod val="50000"/>
                  </a:schemeClr>
                </a:solidFill>
                <a:latin typeface="Arial" panose="020B0604020202020204" pitchFamily="34" charset="0"/>
                <a:cs typeface="Arial" panose="020B0604020202020204" pitchFamily="34" charset="0"/>
              </a:rPr>
              <a:t>Kinship systems shape the distribution of property in society by prescribing how lines of descent are determined. </a:t>
            </a:r>
          </a:p>
          <a:p>
            <a:pPr eaLnBrk="1" hangingPunct="1">
              <a:lnSpc>
                <a:spcPct val="90000"/>
              </a:lnSpc>
            </a:pPr>
            <a:r>
              <a:rPr lang="en-US" altLang="en-US" sz="2000" b="1" dirty="0">
                <a:solidFill>
                  <a:schemeClr val="accent3">
                    <a:lumMod val="50000"/>
                  </a:schemeClr>
                </a:solidFill>
                <a:latin typeface="Arial" panose="020B0604020202020204" pitchFamily="34" charset="0"/>
                <a:cs typeface="Arial" panose="020B0604020202020204" pitchFamily="34" charset="0"/>
              </a:rPr>
              <a:t>In patrilineal kinship systems, family lineage is traced through the family of the father.</a:t>
            </a:r>
          </a:p>
          <a:p>
            <a:pPr eaLnBrk="1" hangingPunct="1">
              <a:lnSpc>
                <a:spcPct val="90000"/>
              </a:lnSpc>
            </a:pPr>
            <a:r>
              <a:rPr lang="en-US" altLang="en-US" sz="2000" b="1" dirty="0">
                <a:solidFill>
                  <a:schemeClr val="accent3">
                    <a:lumMod val="50000"/>
                  </a:schemeClr>
                </a:solidFill>
                <a:latin typeface="Arial" panose="020B0604020202020204" pitchFamily="34" charset="0"/>
                <a:cs typeface="Arial" panose="020B0604020202020204" pitchFamily="34" charset="0"/>
              </a:rPr>
              <a:t>Matrilineal kinship systems are those in which ancestry is traced through the mother.</a:t>
            </a:r>
          </a:p>
          <a:p>
            <a:pPr eaLnBrk="1" hangingPunct="1">
              <a:lnSpc>
                <a:spcPct val="90000"/>
              </a:lnSpc>
            </a:pPr>
            <a:r>
              <a:rPr lang="en-US" altLang="en-US" sz="2000" b="1" dirty="0">
                <a:solidFill>
                  <a:schemeClr val="accent3">
                    <a:lumMod val="50000"/>
                  </a:schemeClr>
                </a:solidFill>
                <a:latin typeface="Arial" panose="020B0604020202020204" pitchFamily="34" charset="0"/>
                <a:cs typeface="Arial" panose="020B0604020202020204" pitchFamily="34" charset="0"/>
              </a:rPr>
              <a:t>In bilateral kinship systems, descent is traced both through the father and the mother.</a:t>
            </a:r>
          </a:p>
        </p:txBody>
      </p:sp>
    </p:spTree>
    <p:extLst>
      <p:ext uri="{BB962C8B-B14F-4D97-AF65-F5344CB8AC3E}">
        <p14:creationId xmlns:p14="http://schemas.microsoft.com/office/powerpoint/2010/main" val="772969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descr="Facts of Bangladesh&lt;br /&gt;Official name : People’s Republic of Bangladesh&lt;br /&gt;National flag &lt;br /&gt;National emblem&lt;br /&gt;Cap...">
            <a:extLst>
              <a:ext uri="{FF2B5EF4-FFF2-40B4-BE49-F238E27FC236}">
                <a16:creationId xmlns:a16="http://schemas.microsoft.com/office/drawing/2014/main" id="{1B63DC3D-03B0-36C2-D3A4-A45C66AC26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8729" y="643467"/>
            <a:ext cx="3606800" cy="2705100"/>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3073" name="Picture 1" descr="Bangladesh Before&lt;br /&gt;">
            <a:extLst>
              <a:ext uri="{FF2B5EF4-FFF2-40B4-BE49-F238E27FC236}">
                <a16:creationId xmlns:a16="http://schemas.microsoft.com/office/drawing/2014/main" id="{D04614BD-8B73-7CF8-3F3F-5B02C9846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98729" y="3509434"/>
            <a:ext cx="3606800" cy="2810924"/>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F93D7BB-1C60-A1AB-0225-7A6FB15F676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pic>
        <p:nvPicPr>
          <p:cNvPr id="3076" name="Picture 4" descr="Facts of Bangladesh&lt;br /&gt;Boundary: North - India&lt;br /&gt;                    West  - India&lt;br /&gt;                    South - B...">
            <a:extLst>
              <a:ext uri="{FF2B5EF4-FFF2-40B4-BE49-F238E27FC236}">
                <a16:creationId xmlns:a16="http://schemas.microsoft.com/office/drawing/2014/main" id="{D3CB64FD-41FD-2715-FC0D-FDF47600A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741" y="3600637"/>
            <a:ext cx="3752626" cy="271972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ivisions&lt;br /&gt;">
            <a:extLst>
              <a:ext uri="{FF2B5EF4-FFF2-40B4-BE49-F238E27FC236}">
                <a16:creationId xmlns:a16="http://schemas.microsoft.com/office/drawing/2014/main" id="{B0E5957D-AB6B-3609-DC5D-24DB920844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7741" y="643466"/>
            <a:ext cx="3724177" cy="278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395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A9F797-7F8E-EBE8-992F-0E07CACCF079}"/>
              </a:ext>
            </a:extLst>
          </p:cNvPr>
          <p:cNvSpPr txBox="1"/>
          <p:nvPr/>
        </p:nvSpPr>
        <p:spPr>
          <a:xfrm>
            <a:off x="1783976" y="1706990"/>
            <a:ext cx="8624047" cy="3444020"/>
          </a:xfrm>
          <a:prstGeom prst="rect">
            <a:avLst/>
          </a:prstGeom>
          <a:noFill/>
        </p:spPr>
        <p:txBody>
          <a:bodyPr wrap="square">
            <a:spAutoFit/>
          </a:bodyPr>
          <a:lstStyle/>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Place of Residence</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In the United States, newly married couples are expected to establish independent households.</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In patrilocal kinship systems, after marriage, a woman is separated from her own kinship group and resides with the husband or his kinship group. </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In matrilocal kinship systems, a woman continues to live with her family of origin.</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The neolocal residence is the practice of the new couple establishing their own residence. </a:t>
            </a:r>
          </a:p>
        </p:txBody>
      </p:sp>
    </p:spTree>
    <p:extLst>
      <p:ext uri="{BB962C8B-B14F-4D97-AF65-F5344CB8AC3E}">
        <p14:creationId xmlns:p14="http://schemas.microsoft.com/office/powerpoint/2010/main" val="1905177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F385F8-6153-FDE5-884C-6F27E55FD7C3}"/>
              </a:ext>
            </a:extLst>
          </p:cNvPr>
          <p:cNvSpPr txBox="1"/>
          <p:nvPr/>
        </p:nvSpPr>
        <p:spPr>
          <a:xfrm>
            <a:off x="2348752" y="1554640"/>
            <a:ext cx="7978589" cy="3748719"/>
          </a:xfrm>
          <a:prstGeom prst="rect">
            <a:avLst/>
          </a:prstGeom>
          <a:noFill/>
        </p:spPr>
        <p:txBody>
          <a:bodyPr wrap="square">
            <a:spAutoFit/>
          </a:bodyPr>
          <a:lstStyle/>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Who Holds Power?</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Marriage systems vary according to who holds power in the marriage. </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Patriarchy is a society or group where men have power over women.</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In a matriarchy women hold power.</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In egalitarian societies men and women share power equally, are equally valued by all societal members, have equal access to resources, and share decision-making.</a:t>
            </a:r>
          </a:p>
        </p:txBody>
      </p:sp>
    </p:spTree>
    <p:extLst>
      <p:ext uri="{BB962C8B-B14F-4D97-AF65-F5344CB8AC3E}">
        <p14:creationId xmlns:p14="http://schemas.microsoft.com/office/powerpoint/2010/main" val="2952057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06BFAE-B464-250D-62FF-F53BC0D5F7CB}"/>
              </a:ext>
            </a:extLst>
          </p:cNvPr>
          <p:cNvSpPr txBox="1"/>
          <p:nvPr/>
        </p:nvSpPr>
        <p:spPr>
          <a:xfrm>
            <a:off x="2160495" y="2675964"/>
            <a:ext cx="9121587" cy="3139321"/>
          </a:xfrm>
          <a:prstGeom prst="rect">
            <a:avLst/>
          </a:prstGeom>
          <a:noFill/>
        </p:spPr>
        <p:txBody>
          <a:bodyPr wrap="square">
            <a:spAutoFit/>
          </a:bodyPr>
          <a:lstStyle/>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Extended families are the whole network of parents, children, and other relatives who form a family unit.</a:t>
            </a:r>
          </a:p>
          <a:p>
            <a:pPr eaLnBrk="1" hangingPunct="1"/>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Extended families are common among the urban poor because they develop a cooperative system of social and economic support. </a:t>
            </a:r>
          </a:p>
          <a:p>
            <a:pPr eaLnBrk="1" hangingPunct="1"/>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The nuclear family is comprised of one married couple residing together with their children. </a:t>
            </a:r>
          </a:p>
        </p:txBody>
      </p:sp>
      <p:sp>
        <p:nvSpPr>
          <p:cNvPr id="2" name="TextBox 1">
            <a:extLst>
              <a:ext uri="{FF2B5EF4-FFF2-40B4-BE49-F238E27FC236}">
                <a16:creationId xmlns:a16="http://schemas.microsoft.com/office/drawing/2014/main" id="{33347B30-B061-7643-7901-713E229F7BED}"/>
              </a:ext>
            </a:extLst>
          </p:cNvPr>
          <p:cNvSpPr txBox="1"/>
          <p:nvPr/>
        </p:nvSpPr>
        <p:spPr>
          <a:xfrm>
            <a:off x="1156448" y="1102659"/>
            <a:ext cx="5203989" cy="1015663"/>
          </a:xfrm>
          <a:prstGeom prst="rect">
            <a:avLst/>
          </a:prstGeom>
          <a:noFill/>
        </p:spPr>
        <p:txBody>
          <a:bodyPr wrap="none" rtlCol="0">
            <a:spAutoFit/>
          </a:bodyPr>
          <a:lstStyle/>
          <a:p>
            <a:r>
              <a:rPr lang="en-US" altLang="en-US" sz="3000" b="1" dirty="0">
                <a:solidFill>
                  <a:schemeClr val="accent3">
                    <a:lumMod val="50000"/>
                  </a:schemeClr>
                </a:solidFill>
              </a:rPr>
              <a:t>Extended and Nuclear Families</a:t>
            </a:r>
            <a:endParaRPr lang="en-US" altLang="en-US" sz="3000" b="1" i="1" dirty="0">
              <a:solidFill>
                <a:schemeClr val="accent3">
                  <a:lumMod val="50000"/>
                </a:schemeClr>
              </a:solidFill>
            </a:endParaRPr>
          </a:p>
          <a:p>
            <a:endParaRPr lang="en-US" sz="3000" b="1" dirty="0">
              <a:solidFill>
                <a:schemeClr val="accent3">
                  <a:lumMod val="50000"/>
                </a:schemeClr>
              </a:solidFill>
            </a:endParaRPr>
          </a:p>
        </p:txBody>
      </p:sp>
    </p:spTree>
    <p:extLst>
      <p:ext uri="{BB962C8B-B14F-4D97-AF65-F5344CB8AC3E}">
        <p14:creationId xmlns:p14="http://schemas.microsoft.com/office/powerpoint/2010/main" val="2926805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E05633-7D56-9F05-058C-8A3146BE9C50}"/>
              </a:ext>
            </a:extLst>
          </p:cNvPr>
          <p:cNvSpPr txBox="1"/>
          <p:nvPr/>
        </p:nvSpPr>
        <p:spPr>
          <a:xfrm>
            <a:off x="2711823" y="1962887"/>
            <a:ext cx="7871012" cy="4493538"/>
          </a:xfrm>
          <a:prstGeom prst="rect">
            <a:avLst/>
          </a:prstGeom>
          <a:noFill/>
        </p:spPr>
        <p:txBody>
          <a:bodyPr wrap="square">
            <a:spAutoFit/>
          </a:bodyPr>
          <a:lstStyle/>
          <a:p>
            <a:r>
              <a:rPr lang="en-US" altLang="en-US" sz="2200" b="1" dirty="0">
                <a:solidFill>
                  <a:schemeClr val="accent3">
                    <a:lumMod val="50000"/>
                  </a:schemeClr>
                </a:solidFill>
                <a:latin typeface="Arial" panose="020B0604020202020204" pitchFamily="34" charset="0"/>
                <a:cs typeface="Arial" panose="020B0604020202020204" pitchFamily="34" charset="0"/>
              </a:rPr>
              <a:t>Factors in Rising Divorce Rate</a:t>
            </a:r>
          </a:p>
          <a:p>
            <a:endParaRPr 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In earlier eras, people died younger, and the average length of marriages was shorter. </a:t>
            </a: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The cultural orientation toward individualism may predispose people to terminate a marriage in which they are unhappy. </a:t>
            </a: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963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90726-9C45-4368-3864-C9BCF66DFA1E}"/>
              </a:ext>
            </a:extLst>
          </p:cNvPr>
          <p:cNvSpPr txBox="1"/>
          <p:nvPr/>
        </p:nvSpPr>
        <p:spPr>
          <a:xfrm>
            <a:off x="2684928" y="1928589"/>
            <a:ext cx="8260977" cy="3647152"/>
          </a:xfrm>
          <a:prstGeom prst="rect">
            <a:avLst/>
          </a:prstGeom>
          <a:noFill/>
        </p:spPr>
        <p:txBody>
          <a:bodyPr wrap="square">
            <a:spAutoFit/>
          </a:bodyPr>
          <a:lstStyle/>
          <a:p>
            <a:r>
              <a:rPr lang="en-US" altLang="en-US" sz="2200" b="1" dirty="0">
                <a:solidFill>
                  <a:schemeClr val="accent3">
                    <a:lumMod val="50000"/>
                  </a:schemeClr>
                </a:solidFill>
                <a:latin typeface="Arial" panose="020B0604020202020204" pitchFamily="34" charset="0"/>
                <a:cs typeface="Arial" panose="020B0604020202020204" pitchFamily="34" charset="0"/>
              </a:rPr>
              <a:t>Factors in Rising Divorce Rate</a:t>
            </a:r>
          </a:p>
          <a:p>
            <a:endParaRPr 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To people in unhappy marriages, divorce, though painful and financially risky, can be a positive option. </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The belief that couples should stay together for their children is giving way to a belief that a marriage with protracted conflict is more detrimental than divorce.</a:t>
            </a:r>
          </a:p>
          <a:p>
            <a:endParaRPr lang="en-US" sz="2200" b="1" dirty="0">
              <a:solidFill>
                <a:schemeClr val="accent3">
                  <a:lumMod val="50000"/>
                </a:schemeClr>
              </a:solidFill>
              <a:latin typeface="GaramondThree" charset="0"/>
            </a:endParaRPr>
          </a:p>
          <a:p>
            <a:endParaRPr lang="en-US" sz="2200" b="1" dirty="0">
              <a:solidFill>
                <a:schemeClr val="accent3">
                  <a:lumMod val="50000"/>
                </a:schemeClr>
              </a:solidFill>
              <a:latin typeface="GaramondThree" charset="0"/>
            </a:endParaRPr>
          </a:p>
          <a:p>
            <a:endParaRPr lang="en-US" sz="2200" b="1" dirty="0">
              <a:solidFill>
                <a:schemeClr val="accent3">
                  <a:lumMod val="50000"/>
                </a:schemeClr>
              </a:solidFill>
              <a:latin typeface="GaramondThree" charset="0"/>
            </a:endParaRPr>
          </a:p>
          <a:p>
            <a:endParaRPr lang="en-US" sz="2200" b="1" dirty="0">
              <a:solidFill>
                <a:schemeClr val="accent3">
                  <a:lumMod val="50000"/>
                </a:schemeClr>
              </a:solidFill>
            </a:endParaRPr>
          </a:p>
        </p:txBody>
      </p:sp>
    </p:spTree>
    <p:extLst>
      <p:ext uri="{BB962C8B-B14F-4D97-AF65-F5344CB8AC3E}">
        <p14:creationId xmlns:p14="http://schemas.microsoft.com/office/powerpoint/2010/main" val="3731431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ert.jpg">
            <a:extLst>
              <a:ext uri="{FF2B5EF4-FFF2-40B4-BE49-F238E27FC236}">
                <a16:creationId xmlns:a16="http://schemas.microsoft.com/office/drawing/2014/main" id="{1E57C391-0523-352F-C92F-01AF78DE446F}"/>
              </a:ext>
            </a:extLst>
          </p:cNvPr>
          <p:cNvPicPr>
            <a:picLocks noChangeAspect="1"/>
          </p:cNvPicPr>
          <p:nvPr/>
        </p:nvPicPr>
        <p:blipFill>
          <a:blip r:embed="rId2"/>
          <a:stretch>
            <a:fillRect/>
          </a:stretch>
        </p:blipFill>
        <p:spPr>
          <a:xfrm>
            <a:off x="1464365" y="1314500"/>
            <a:ext cx="9263270" cy="46963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6590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52C50A-2D45-6316-F6C7-5CD1AB552435}"/>
              </a:ext>
            </a:extLst>
          </p:cNvPr>
          <p:cNvSpPr txBox="1"/>
          <p:nvPr/>
        </p:nvSpPr>
        <p:spPr>
          <a:xfrm>
            <a:off x="2765612" y="2367171"/>
            <a:ext cx="6862482" cy="2123658"/>
          </a:xfrm>
          <a:prstGeom prst="rect">
            <a:avLst/>
          </a:prstGeom>
          <a:noFill/>
        </p:spPr>
        <p:txBody>
          <a:bodyPr wrap="square">
            <a:spAutoFit/>
          </a:bodyPr>
          <a:lstStyle/>
          <a:p>
            <a:r>
              <a:rPr lang="en-US" sz="2200" b="1" dirty="0">
                <a:solidFill>
                  <a:schemeClr val="accent3">
                    <a:lumMod val="50000"/>
                  </a:schemeClr>
                </a:solidFill>
                <a:latin typeface="Arial" panose="020B0604020202020204" pitchFamily="34" charset="0"/>
                <a:cs typeface="Arial" panose="020B0604020202020204" pitchFamily="34" charset="0"/>
              </a:rPr>
              <a:t>MAJOR TOURISTS PLACE IN BANGLADESH: </a:t>
            </a: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a:p>
            <a:r>
              <a:rPr lang="en-US" sz="2200" b="1" dirty="0" err="1">
                <a:solidFill>
                  <a:schemeClr val="accent3">
                    <a:lumMod val="50000"/>
                  </a:schemeClr>
                </a:solidFill>
                <a:latin typeface="Arial" panose="020B0604020202020204" pitchFamily="34" charset="0"/>
                <a:cs typeface="Arial" panose="020B0604020202020204" pitchFamily="34" charset="0"/>
              </a:rPr>
              <a:t>Jaflong</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Ratargul</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Srimongal</a:t>
            </a:r>
            <a:r>
              <a:rPr lang="en-US" sz="2200" b="1" dirty="0">
                <a:solidFill>
                  <a:schemeClr val="accent3">
                    <a:lumMod val="50000"/>
                  </a:schemeClr>
                </a:solidFill>
                <a:latin typeface="Arial" panose="020B0604020202020204" pitchFamily="34" charset="0"/>
                <a:cs typeface="Arial" panose="020B0604020202020204" pitchFamily="34" charset="0"/>
              </a:rPr>
              <a:t>, Cox’s Bazar, </a:t>
            </a:r>
            <a:r>
              <a:rPr lang="en-US" sz="2200" b="1" dirty="0" err="1">
                <a:solidFill>
                  <a:schemeClr val="accent3">
                    <a:lumMod val="50000"/>
                  </a:schemeClr>
                </a:solidFill>
                <a:latin typeface="Arial" panose="020B0604020202020204" pitchFamily="34" charset="0"/>
                <a:cs typeface="Arial" panose="020B0604020202020204" pitchFamily="34" charset="0"/>
              </a:rPr>
              <a:t>Lalmai</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Moinamoti</a:t>
            </a:r>
            <a:r>
              <a:rPr lang="en-US" sz="2200" b="1" dirty="0">
                <a:solidFill>
                  <a:schemeClr val="accent3">
                    <a:lumMod val="50000"/>
                  </a:schemeClr>
                </a:solidFill>
                <a:latin typeface="Arial" panose="020B0604020202020204" pitchFamily="34" charset="0"/>
                <a:cs typeface="Arial" panose="020B0604020202020204" pitchFamily="34" charset="0"/>
              </a:rPr>
              <a:t> and </a:t>
            </a:r>
            <a:r>
              <a:rPr lang="en-US" sz="2200" b="1" dirty="0" err="1">
                <a:solidFill>
                  <a:schemeClr val="accent3">
                    <a:lumMod val="50000"/>
                  </a:schemeClr>
                </a:solidFill>
                <a:latin typeface="Arial" panose="020B0604020202020204" pitchFamily="34" charset="0"/>
                <a:cs typeface="Arial" panose="020B0604020202020204" pitchFamily="34" charset="0"/>
              </a:rPr>
              <a:t>Shalbon</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bihar</a:t>
            </a:r>
            <a:r>
              <a:rPr lang="en-US" sz="2200" b="1" dirty="0">
                <a:solidFill>
                  <a:schemeClr val="accent3">
                    <a:lumMod val="50000"/>
                  </a:schemeClr>
                </a:solidFill>
                <a:latin typeface="Arial" panose="020B0604020202020204" pitchFamily="34" charset="0"/>
                <a:cs typeface="Arial" panose="020B0604020202020204" pitchFamily="34" charset="0"/>
              </a:rPr>
              <a:t>, Rangamati, Ahsan </a:t>
            </a:r>
            <a:r>
              <a:rPr lang="en-US" sz="2200" b="1" dirty="0" err="1">
                <a:solidFill>
                  <a:schemeClr val="accent3">
                    <a:lumMod val="50000"/>
                  </a:schemeClr>
                </a:solidFill>
                <a:latin typeface="Arial" panose="020B0604020202020204" pitchFamily="34" charset="0"/>
                <a:cs typeface="Arial" panose="020B0604020202020204" pitchFamily="34" charset="0"/>
              </a:rPr>
              <a:t>Manjil</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Sundarban</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Kuakata</a:t>
            </a:r>
            <a:r>
              <a:rPr lang="en-US" sz="2200" b="1" dirty="0">
                <a:solidFill>
                  <a:schemeClr val="accent3">
                    <a:lumMod val="50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2025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77CF12-AC9A-AA14-ED47-53BA533E1890}"/>
              </a:ext>
            </a:extLst>
          </p:cNvPr>
          <p:cNvSpPr txBox="1"/>
          <p:nvPr/>
        </p:nvSpPr>
        <p:spPr>
          <a:xfrm>
            <a:off x="2671481" y="1967061"/>
            <a:ext cx="8072719" cy="2923877"/>
          </a:xfrm>
          <a:prstGeom prst="rect">
            <a:avLst/>
          </a:prstGeom>
          <a:noFill/>
        </p:spPr>
        <p:txBody>
          <a:bodyPr wrap="square">
            <a:spAutoFit/>
          </a:bodyPr>
          <a:lstStyle/>
          <a:p>
            <a:r>
              <a:rPr lang="en-US" sz="2300" b="1" dirty="0">
                <a:solidFill>
                  <a:srgbClr val="C00000"/>
                </a:solidFill>
                <a:latin typeface="Arial" panose="020B0604020202020204" pitchFamily="34" charset="0"/>
                <a:cs typeface="Arial" panose="020B0604020202020204" pitchFamily="34" charset="0"/>
              </a:rPr>
              <a:t>Importance of tourism </a:t>
            </a:r>
            <a:endParaRPr lang="en-US" sz="2300" b="1" dirty="0">
              <a:latin typeface="Arial" panose="020B0604020202020204" pitchFamily="34" charset="0"/>
              <a:cs typeface="Arial" panose="020B0604020202020204" pitchFamily="34" charset="0"/>
            </a:endParaRPr>
          </a:p>
          <a:p>
            <a:endParaRPr lang="en-US" sz="2300" b="1" dirty="0">
              <a:latin typeface="Arial" panose="020B0604020202020204" pitchFamily="34" charset="0"/>
              <a:cs typeface="Arial" panose="020B0604020202020204" pitchFamily="34" charset="0"/>
            </a:endParaRPr>
          </a:p>
          <a:p>
            <a:endParaRPr lang="en-US" sz="2300" b="1" dirty="0">
              <a:latin typeface="Arial" panose="020B0604020202020204" pitchFamily="34" charset="0"/>
              <a:cs typeface="Arial" panose="020B0604020202020204" pitchFamily="34" charset="0"/>
            </a:endParaRPr>
          </a:p>
          <a:p>
            <a:r>
              <a:rPr lang="en-US" sz="2300" b="1" dirty="0">
                <a:latin typeface="Arial" panose="020B0604020202020204" pitchFamily="34" charset="0"/>
                <a:cs typeface="Arial" panose="020B0604020202020204" pitchFamily="34" charset="0"/>
              </a:rPr>
              <a:t>Tourism is an important driver of economic growth.  Besides this, people have an opportunity to exchange cultures. Tourism can earn a huge amount of foreign currency. Tourism can support the Balance of payment (BOP) of a country. Tourism can create employment.</a:t>
            </a:r>
          </a:p>
        </p:txBody>
      </p:sp>
    </p:spTree>
    <p:extLst>
      <p:ext uri="{BB962C8B-B14F-4D97-AF65-F5344CB8AC3E}">
        <p14:creationId xmlns:p14="http://schemas.microsoft.com/office/powerpoint/2010/main" val="1052496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87B9E60-864D-4FAC-247A-752EAD7BE164}"/>
              </a:ext>
            </a:extLst>
          </p:cNvPr>
          <p:cNvSpPr txBox="1"/>
          <p:nvPr/>
        </p:nvSpPr>
        <p:spPr>
          <a:xfrm>
            <a:off x="914400" y="1283014"/>
            <a:ext cx="4117067" cy="3796022"/>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endParaRPr lang="en-US" sz="2000" b="1" dirty="0">
              <a:solidFill>
                <a:schemeClr val="accent3">
                  <a:lumMod val="50000"/>
                </a:schemeClr>
              </a:solidFill>
            </a:endParaRPr>
          </a:p>
          <a:p>
            <a:pPr marL="384048" indent="-384048" defTabSz="914400">
              <a:lnSpc>
                <a:spcPct val="94000"/>
              </a:lnSpc>
              <a:spcAft>
                <a:spcPts val="200"/>
              </a:spcAft>
              <a:buFont typeface="Franklin Gothic Book" panose="020B0503020102020204" pitchFamily="34" charset="0"/>
            </a:pPr>
            <a:r>
              <a:rPr lang="en-US" sz="2500" b="1" dirty="0">
                <a:solidFill>
                  <a:schemeClr val="accent3">
                    <a:lumMod val="50000"/>
                  </a:schemeClr>
                </a:solidFill>
              </a:rPr>
              <a:t>IMPACT OF TOURISM:</a:t>
            </a:r>
          </a:p>
          <a:p>
            <a:pPr marL="384048" indent="-384048" defTabSz="914400">
              <a:lnSpc>
                <a:spcPct val="94000"/>
              </a:lnSpc>
              <a:spcAft>
                <a:spcPts val="200"/>
              </a:spcAft>
              <a:buFont typeface="Franklin Gothic Book" panose="020B0503020102020204" pitchFamily="34" charset="0"/>
            </a:pPr>
            <a:endParaRPr lang="en-US" sz="2000" b="1" dirty="0">
              <a:solidFill>
                <a:schemeClr val="accent3">
                  <a:lumMod val="50000"/>
                </a:schemeClr>
              </a:solidFill>
            </a:endParaRPr>
          </a:p>
          <a:p>
            <a:pPr marL="384048" indent="-384048" defTabSz="914400">
              <a:lnSpc>
                <a:spcPct val="94000"/>
              </a:lnSpc>
              <a:spcAft>
                <a:spcPts val="200"/>
              </a:spcAft>
              <a:buFont typeface="Franklin Gothic Book" panose="020B0503020102020204" pitchFamily="34" charset="0"/>
            </a:pPr>
            <a:endParaRPr lang="en-US" sz="2000" b="1" dirty="0">
              <a:solidFill>
                <a:schemeClr val="accent3">
                  <a:lumMod val="50000"/>
                </a:schemeClr>
              </a:solidFill>
            </a:endParaRPr>
          </a:p>
          <a:p>
            <a:pPr marL="384048" indent="-384048" defTabSz="914400">
              <a:lnSpc>
                <a:spcPct val="94000"/>
              </a:lnSpc>
              <a:spcAft>
                <a:spcPts val="200"/>
              </a:spcAft>
              <a:buFont typeface="Franklin Gothic Book" panose="020B0503020102020204" pitchFamily="34" charset="0"/>
            </a:pPr>
            <a:r>
              <a:rPr lang="en-US" sz="2000" b="1" dirty="0"/>
              <a:t>There are economic, social</a:t>
            </a:r>
          </a:p>
          <a:p>
            <a:pPr marL="384048" indent="-384048" defTabSz="914400">
              <a:lnSpc>
                <a:spcPct val="94000"/>
              </a:lnSpc>
              <a:spcAft>
                <a:spcPts val="200"/>
              </a:spcAft>
              <a:buFont typeface="Franklin Gothic Book" panose="020B0503020102020204" pitchFamily="34" charset="0"/>
            </a:pPr>
            <a:r>
              <a:rPr lang="en-US" sz="2000" b="1" dirty="0"/>
              <a:t>Cultural land environmental key</a:t>
            </a:r>
          </a:p>
          <a:p>
            <a:pPr marL="384048" indent="-384048" defTabSz="914400">
              <a:lnSpc>
                <a:spcPct val="94000"/>
              </a:lnSpc>
              <a:spcAft>
                <a:spcPts val="200"/>
              </a:spcAft>
              <a:buFont typeface="Franklin Gothic Book" panose="020B0503020102020204" pitchFamily="34" charset="0"/>
            </a:pPr>
            <a:r>
              <a:rPr lang="en-US" sz="2000" b="1" dirty="0"/>
              <a:t>benefits of tourism.</a:t>
            </a:r>
          </a:p>
          <a:p>
            <a:pPr marL="384048" indent="-384048" defTabSz="914400">
              <a:lnSpc>
                <a:spcPct val="94000"/>
              </a:lnSpc>
              <a:spcAft>
                <a:spcPts val="200"/>
              </a:spcAft>
              <a:buFont typeface="Franklin Gothic Book" panose="020B0503020102020204" pitchFamily="34" charset="0"/>
              <a:buNone/>
            </a:pPr>
            <a:r>
              <a:rPr lang="en-US" sz="2000" b="1" dirty="0"/>
              <a:t>      1/Economic Benefits</a:t>
            </a:r>
          </a:p>
          <a:p>
            <a:pPr marL="384048" indent="-384048" defTabSz="914400">
              <a:lnSpc>
                <a:spcPct val="94000"/>
              </a:lnSpc>
              <a:spcAft>
                <a:spcPts val="200"/>
              </a:spcAft>
              <a:buFont typeface="Franklin Gothic Book" panose="020B0503020102020204" pitchFamily="34" charset="0"/>
              <a:buNone/>
            </a:pPr>
            <a:r>
              <a:rPr lang="en-US" sz="2000" b="1" dirty="0"/>
              <a:t>      2/Social Benefits</a:t>
            </a:r>
          </a:p>
          <a:p>
            <a:pPr marL="384048" indent="-384048" defTabSz="914400">
              <a:lnSpc>
                <a:spcPct val="94000"/>
              </a:lnSpc>
              <a:spcAft>
                <a:spcPts val="200"/>
              </a:spcAft>
              <a:buFont typeface="Franklin Gothic Book" panose="020B0503020102020204" pitchFamily="34" charset="0"/>
              <a:buNone/>
            </a:pPr>
            <a:r>
              <a:rPr lang="en-US" sz="2000" b="1" dirty="0"/>
              <a:t>      3/Environmental Benefits</a:t>
            </a:r>
          </a:p>
          <a:p>
            <a:pPr marL="384048" indent="-384048" defTabSz="914400">
              <a:lnSpc>
                <a:spcPct val="94000"/>
              </a:lnSpc>
              <a:spcAft>
                <a:spcPts val="200"/>
              </a:spcAft>
              <a:buFont typeface="Franklin Gothic Book" panose="020B0503020102020204" pitchFamily="34" charset="0"/>
              <a:buNone/>
            </a:pPr>
            <a:endParaRPr lang="en-US" sz="2000" b="1" dirty="0">
              <a:solidFill>
                <a:schemeClr val="accent3">
                  <a:lumMod val="50000"/>
                </a:schemeClr>
              </a:solidFill>
            </a:endParaRPr>
          </a:p>
          <a:p>
            <a:pPr marL="384048" indent="-384048" defTabSz="914400">
              <a:lnSpc>
                <a:spcPct val="94000"/>
              </a:lnSpc>
              <a:spcAft>
                <a:spcPts val="200"/>
              </a:spcAft>
              <a:buFont typeface="Franklin Gothic Book" panose="020B0503020102020204" pitchFamily="34" charset="0"/>
              <a:buNone/>
            </a:pPr>
            <a:endParaRPr lang="en-US" sz="2000" b="1" dirty="0">
              <a:solidFill>
                <a:schemeClr val="accent3">
                  <a:lumMod val="50000"/>
                </a:schemeClr>
              </a:solidFill>
            </a:endParaRPr>
          </a:p>
        </p:txBody>
      </p:sp>
      <p:pic>
        <p:nvPicPr>
          <p:cNvPr id="4" name="Picture 3" descr="wer.jpg">
            <a:extLst>
              <a:ext uri="{FF2B5EF4-FFF2-40B4-BE49-F238E27FC236}">
                <a16:creationId xmlns:a16="http://schemas.microsoft.com/office/drawing/2014/main" id="{1063F005-6067-50E0-D5CF-BA2CE4030A06}"/>
              </a:ext>
            </a:extLst>
          </p:cNvPr>
          <p:cNvPicPr>
            <a:picLocks noChangeAspect="1"/>
          </p:cNvPicPr>
          <p:nvPr/>
        </p:nvPicPr>
        <p:blipFill>
          <a:blip r:embed="rId2"/>
          <a:stretch>
            <a:fillRect/>
          </a:stretch>
        </p:blipFill>
        <p:spPr>
          <a:xfrm>
            <a:off x="5031467" y="1313860"/>
            <a:ext cx="6517065" cy="3910239"/>
          </a:xfrm>
          <a:prstGeom prst="rect">
            <a:avLst/>
          </a:prstGeom>
        </p:spPr>
      </p:pic>
    </p:spTree>
    <p:extLst>
      <p:ext uri="{BB962C8B-B14F-4D97-AF65-F5344CB8AC3E}">
        <p14:creationId xmlns:p14="http://schemas.microsoft.com/office/powerpoint/2010/main" val="3453597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D75A47-38A1-FB22-5E53-BD4C497160CF}"/>
              </a:ext>
            </a:extLst>
          </p:cNvPr>
          <p:cNvSpPr txBox="1"/>
          <p:nvPr/>
        </p:nvSpPr>
        <p:spPr>
          <a:xfrm>
            <a:off x="2360950" y="1382286"/>
            <a:ext cx="8921131" cy="4154984"/>
          </a:xfrm>
          <a:prstGeom prst="rect">
            <a:avLst/>
          </a:prstGeom>
          <a:noFill/>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Objectives of tourism policy</a:t>
            </a:r>
            <a:endParaRPr lang="en-US" sz="24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To contrast various rules under the law where the main objective is to fill in the gap of existing tourism rules.</a:t>
            </a:r>
          </a:p>
          <a:p>
            <a:r>
              <a:rPr lang="en-US" sz="2000" b="1" dirty="0">
                <a:latin typeface="Times New Roman" panose="02020603050405020304" pitchFamily="18" charset="0"/>
                <a:cs typeface="Times New Roman" panose="02020603050405020304" pitchFamily="18" charset="0"/>
              </a:rPr>
              <a:t>To develop tourism industries through various planning-related activities.</a:t>
            </a:r>
          </a:p>
          <a:p>
            <a:r>
              <a:rPr lang="en-US" sz="2000" b="1" dirty="0">
                <a:latin typeface="Times New Roman" panose="02020603050405020304" pitchFamily="18" charset="0"/>
                <a:cs typeface="Times New Roman" panose="02020603050405020304" pitchFamily="18" charset="0"/>
              </a:rPr>
              <a:t>To create general awareness regarding tourism protection, development and exploration</a:t>
            </a:r>
          </a:p>
          <a:p>
            <a:r>
              <a:rPr lang="en-US" sz="2000" b="1" dirty="0">
                <a:latin typeface="Times New Roman" panose="02020603050405020304" pitchFamily="18" charset="0"/>
                <a:cs typeface="Times New Roman" panose="02020603050405020304" pitchFamily="18" charset="0"/>
              </a:rPr>
              <a:t>To execute responsible tourism through the creation of some helping hand on behalf of government like as personal sector, local sector, local administration, NGO, women federation and media.</a:t>
            </a:r>
          </a:p>
          <a:p>
            <a:r>
              <a:rPr lang="en-US" sz="2000" b="1" dirty="0">
                <a:latin typeface="Times New Roman" panose="02020603050405020304" pitchFamily="18" charset="0"/>
                <a:cs typeface="Times New Roman" panose="02020603050405020304" pitchFamily="18" charset="0"/>
              </a:rPr>
              <a:t>To create a strong and safe foothold for the Bangladeshi tourist </a:t>
            </a:r>
          </a:p>
          <a:p>
            <a:r>
              <a:rPr lang="en-US" sz="2000" b="1" dirty="0">
                <a:latin typeface="Times New Roman" panose="02020603050405020304" pitchFamily="18" charset="0"/>
                <a:cs typeface="Times New Roman" panose="02020603050405020304" pitchFamily="18" charset="0"/>
              </a:rPr>
              <a:t>To create a tourism-friendly environment in Bangladesh.</a:t>
            </a:r>
          </a:p>
          <a:p>
            <a:r>
              <a:rPr lang="en-US" sz="2000" b="1" dirty="0">
                <a:latin typeface="Times New Roman" panose="02020603050405020304" pitchFamily="18" charset="0"/>
                <a:cs typeface="Times New Roman" panose="02020603050405020304" pitchFamily="18" charset="0"/>
              </a:rPr>
              <a:t>To develop human resources for the tourism sector.</a:t>
            </a:r>
          </a:p>
        </p:txBody>
      </p:sp>
    </p:spTree>
    <p:extLst>
      <p:ext uri="{BB962C8B-B14F-4D97-AF65-F5344CB8AC3E}">
        <p14:creationId xmlns:p14="http://schemas.microsoft.com/office/powerpoint/2010/main" val="4266559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6EFADEDC-47BB-4F2C-AB69-715527B4D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7" name="Picture 1" descr="Facts of Bangladesh&lt;br /&gt;Boundary: North - India&lt;br /&gt;                    West  - India&lt;br /&gt;                    South - B...">
            <a:extLst>
              <a:ext uri="{FF2B5EF4-FFF2-40B4-BE49-F238E27FC236}">
                <a16:creationId xmlns:a16="http://schemas.microsoft.com/office/drawing/2014/main" id="{75D10574-8402-5C16-FDDD-3C9E82C0FD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56361" y="1663513"/>
            <a:ext cx="4681423" cy="3530974"/>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4098" name="Picture 2" descr="Divisions&lt;br /&gt;">
            <a:extLst>
              <a:ext uri="{FF2B5EF4-FFF2-40B4-BE49-F238E27FC236}">
                <a16:creationId xmlns:a16="http://schemas.microsoft.com/office/drawing/2014/main" id="{BA0DCC72-0BA4-9369-59E1-1F3DEF6778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5738" y="1564621"/>
            <a:ext cx="3606800" cy="3728758"/>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CC97F718-8333-4ACB-AEE4-87F88BE1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A4D44EEA-2B75-6D18-B145-ED3F431E974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696717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7A67-0FE5-4F2E-8D32-AE9CDB6D2AF3}"/>
              </a:ext>
            </a:extLst>
          </p:cNvPr>
          <p:cNvSpPr>
            <a:spLocks noGrp="1"/>
          </p:cNvSpPr>
          <p:nvPr>
            <p:ph type="title"/>
          </p:nvPr>
        </p:nvSpPr>
        <p:spPr/>
        <p:txBody>
          <a:bodyPr/>
          <a:lstStyle/>
          <a:p>
            <a:r>
              <a:rPr lang="en-US" dirty="0"/>
              <a:t>WHAT IS FESTIVALS?</a:t>
            </a:r>
          </a:p>
        </p:txBody>
      </p:sp>
      <p:sp>
        <p:nvSpPr>
          <p:cNvPr id="3" name="Content Placeholder 2">
            <a:extLst>
              <a:ext uri="{FF2B5EF4-FFF2-40B4-BE49-F238E27FC236}">
                <a16:creationId xmlns:a16="http://schemas.microsoft.com/office/drawing/2014/main" id="{F68918B0-1A21-4A70-9636-D6C79471A741}"/>
              </a:ext>
            </a:extLst>
          </p:cNvPr>
          <p:cNvSpPr>
            <a:spLocks noGrp="1"/>
          </p:cNvSpPr>
          <p:nvPr>
            <p:ph idx="1"/>
          </p:nvPr>
        </p:nvSpPr>
        <p:spPr>
          <a:xfrm>
            <a:off x="1371600" y="2286000"/>
            <a:ext cx="7038474" cy="3581400"/>
          </a:xfrm>
        </p:spPr>
        <p:txBody>
          <a:bodyPr/>
          <a:lstStyle/>
          <a:p>
            <a:r>
              <a:rPr lang="en-US" b="1" dirty="0">
                <a:solidFill>
                  <a:schemeClr val="tx1"/>
                </a:solidFill>
              </a:rPr>
              <a:t>A festival is an event ordinarily celebrated by a community and centering on some characteristic aspect of that community and its religion or culture. It is often marked as a local or national holiday, such as mela, or Eid. A festival constitutes a typical case of globalization, as well as the high culture-low culture interrelationship. Food is such a vital resource that many festivals are associated with harvest time. </a:t>
            </a:r>
          </a:p>
        </p:txBody>
      </p:sp>
      <p:pic>
        <p:nvPicPr>
          <p:cNvPr id="1026" name="Picture 2">
            <a:extLst>
              <a:ext uri="{FF2B5EF4-FFF2-40B4-BE49-F238E27FC236}">
                <a16:creationId xmlns:a16="http://schemas.microsoft.com/office/drawing/2014/main" id="{68D7FF29-C214-4B3B-B4AC-45289FABF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074" y="685799"/>
            <a:ext cx="3525252" cy="4406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914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3186-89B5-4981-BEEF-325F9A0E8407}"/>
              </a:ext>
            </a:extLst>
          </p:cNvPr>
          <p:cNvSpPr>
            <a:spLocks noGrp="1"/>
          </p:cNvSpPr>
          <p:nvPr>
            <p:ph type="title"/>
          </p:nvPr>
        </p:nvSpPr>
        <p:spPr/>
        <p:txBody>
          <a:bodyPr/>
          <a:lstStyle/>
          <a:p>
            <a:r>
              <a:rPr lang="en-US" dirty="0"/>
              <a:t>MEJOR FESTIVALS IN BANGLADESH</a:t>
            </a:r>
          </a:p>
        </p:txBody>
      </p:sp>
      <p:sp>
        <p:nvSpPr>
          <p:cNvPr id="3" name="Content Placeholder 2">
            <a:extLst>
              <a:ext uri="{FF2B5EF4-FFF2-40B4-BE49-F238E27FC236}">
                <a16:creationId xmlns:a16="http://schemas.microsoft.com/office/drawing/2014/main" id="{F54A477B-27AF-4D86-BA45-3E9D6627CF4B}"/>
              </a:ext>
            </a:extLst>
          </p:cNvPr>
          <p:cNvSpPr>
            <a:spLocks noGrp="1"/>
          </p:cNvSpPr>
          <p:nvPr>
            <p:ph idx="1"/>
          </p:nvPr>
        </p:nvSpPr>
        <p:spPr/>
        <p:txBody>
          <a:bodyPr>
            <a:normAutofit/>
          </a:bodyPr>
          <a:lstStyle/>
          <a:p>
            <a:r>
              <a:rPr lang="en-US" b="1" dirty="0">
                <a:solidFill>
                  <a:schemeClr val="tx1"/>
                </a:solidFill>
              </a:rPr>
              <a:t>Bangladesh is a land of festivals. There is a popular saying in Bangla ‘</a:t>
            </a:r>
            <a:r>
              <a:rPr lang="en-US" b="1" dirty="0" err="1">
                <a:solidFill>
                  <a:schemeClr val="tx1"/>
                </a:solidFill>
              </a:rPr>
              <a:t>Baro</a:t>
            </a:r>
            <a:r>
              <a:rPr lang="en-US" b="1" dirty="0">
                <a:solidFill>
                  <a:schemeClr val="tx1"/>
                </a:solidFill>
              </a:rPr>
              <a:t> </a:t>
            </a:r>
            <a:r>
              <a:rPr lang="en-US" b="1" dirty="0" err="1">
                <a:solidFill>
                  <a:schemeClr val="tx1"/>
                </a:solidFill>
              </a:rPr>
              <a:t>Mashe</a:t>
            </a:r>
            <a:r>
              <a:rPr lang="en-US" b="1" dirty="0">
                <a:solidFill>
                  <a:schemeClr val="tx1"/>
                </a:solidFill>
              </a:rPr>
              <a:t> </a:t>
            </a:r>
            <a:r>
              <a:rPr lang="en-US" b="1" dirty="0" err="1">
                <a:solidFill>
                  <a:schemeClr val="tx1"/>
                </a:solidFill>
              </a:rPr>
              <a:t>Tero</a:t>
            </a:r>
            <a:r>
              <a:rPr lang="en-US" b="1" dirty="0">
                <a:solidFill>
                  <a:schemeClr val="tx1"/>
                </a:solidFill>
              </a:rPr>
              <a:t> </a:t>
            </a:r>
            <a:r>
              <a:rPr lang="en-US" b="1" dirty="0" err="1">
                <a:solidFill>
                  <a:schemeClr val="tx1"/>
                </a:solidFill>
              </a:rPr>
              <a:t>Paban</a:t>
            </a:r>
            <a:r>
              <a:rPr lang="en-US" b="1" dirty="0">
                <a:solidFill>
                  <a:schemeClr val="tx1"/>
                </a:solidFill>
              </a:rPr>
              <a:t>’ meaning 13 festivals in 12 months. It is interesting to note that many of our festivals are linked to religions, seasons and specials occasions. In recent times, international festivals have also been added to the list. However, festivals can be grouped broadly into religious, nonreligious, indigenous and nonindigenous.</a:t>
            </a:r>
          </a:p>
          <a:p>
            <a:endParaRPr lang="en-US" b="1" dirty="0">
              <a:solidFill>
                <a:schemeClr val="tx1"/>
              </a:solidFill>
            </a:endParaRPr>
          </a:p>
          <a:p>
            <a:r>
              <a:rPr lang="en-US" b="1" dirty="0">
                <a:solidFill>
                  <a:schemeClr val="tx1"/>
                </a:solidFill>
              </a:rPr>
              <a:t>Festivals are common to all societies and cultures. With the change of social and economic structures, the natures of festivals also change. But some festivals are so deeply rooted in the social organism that they continue to entertain from generation to generation. The festivals, which got started in the primitive society centering on the prayer for food, have now been filled with various colors and varieties.</a:t>
            </a:r>
          </a:p>
          <a:p>
            <a:endParaRPr lang="en-US" b="1" dirty="0">
              <a:solidFill>
                <a:schemeClr val="tx1"/>
              </a:solidFill>
            </a:endParaRPr>
          </a:p>
        </p:txBody>
      </p:sp>
    </p:spTree>
    <p:extLst>
      <p:ext uri="{BB962C8B-B14F-4D97-AF65-F5344CB8AC3E}">
        <p14:creationId xmlns:p14="http://schemas.microsoft.com/office/powerpoint/2010/main" val="2209773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574D93-93F6-42B7-AC4B-46EA5683B314}"/>
              </a:ext>
            </a:extLst>
          </p:cNvPr>
          <p:cNvSpPr>
            <a:spLocks noGrp="1"/>
          </p:cNvSpPr>
          <p:nvPr>
            <p:ph sz="half" idx="1"/>
          </p:nvPr>
        </p:nvSpPr>
        <p:spPr>
          <a:xfrm>
            <a:off x="1398494" y="797859"/>
            <a:ext cx="4447786" cy="5458326"/>
          </a:xfrm>
        </p:spPr>
        <p:txBody>
          <a:bodyPr>
            <a:normAutofit/>
          </a:bodyPr>
          <a:lstStyle/>
          <a:p>
            <a:pPr marL="0" indent="0">
              <a:buNone/>
            </a:pPr>
            <a:r>
              <a:rPr lang="en-US" b="1" dirty="0">
                <a:latin typeface="Arial" panose="020B0604020202020204" pitchFamily="34" charset="0"/>
                <a:cs typeface="Arial" panose="020B0604020202020204" pitchFamily="34" charset="0"/>
              </a:rPr>
              <a:t>MAJOR FESTIVALS:</a:t>
            </a:r>
          </a:p>
          <a:p>
            <a:r>
              <a:rPr lang="en-US" dirty="0">
                <a:solidFill>
                  <a:schemeClr val="tx1"/>
                </a:solidFill>
              </a:rPr>
              <a:t>POHELA BOISHAKH</a:t>
            </a:r>
          </a:p>
          <a:p>
            <a:r>
              <a:rPr lang="en-US" dirty="0">
                <a:solidFill>
                  <a:schemeClr val="tx1"/>
                </a:solidFill>
              </a:rPr>
              <a:t>POHELA FALGUN</a:t>
            </a:r>
          </a:p>
          <a:p>
            <a:r>
              <a:rPr lang="en-US" dirty="0">
                <a:solidFill>
                  <a:schemeClr val="tx1"/>
                </a:solidFill>
              </a:rPr>
              <a:t>LALON MELA</a:t>
            </a:r>
          </a:p>
          <a:p>
            <a:r>
              <a:rPr lang="en-US" dirty="0">
                <a:solidFill>
                  <a:schemeClr val="tx1"/>
                </a:solidFill>
              </a:rPr>
              <a:t>THE KITE FLYING FESTIVAL</a:t>
            </a:r>
          </a:p>
          <a:p>
            <a:r>
              <a:rPr lang="en-US" dirty="0">
                <a:solidFill>
                  <a:schemeClr val="tx1"/>
                </a:solidFill>
              </a:rPr>
              <a:t>INDEPENDENCE DAY</a:t>
            </a:r>
          </a:p>
          <a:p>
            <a:r>
              <a:rPr lang="en-US" dirty="0">
                <a:solidFill>
                  <a:schemeClr val="tx1"/>
                </a:solidFill>
              </a:rPr>
              <a:t>WORLD MOTHER LANGUAGE DAY</a:t>
            </a:r>
          </a:p>
          <a:p>
            <a:r>
              <a:rPr lang="en-US" dirty="0">
                <a:solidFill>
                  <a:schemeClr val="tx1"/>
                </a:solidFill>
              </a:rPr>
              <a:t>NABANNA</a:t>
            </a:r>
          </a:p>
          <a:p>
            <a:r>
              <a:rPr lang="en-US" dirty="0" err="1">
                <a:solidFill>
                  <a:schemeClr val="tx1"/>
                </a:solidFill>
              </a:rPr>
              <a:t>Ekushey</a:t>
            </a:r>
            <a:r>
              <a:rPr lang="en-US" dirty="0">
                <a:solidFill>
                  <a:schemeClr val="tx1"/>
                </a:solidFill>
              </a:rPr>
              <a:t> </a:t>
            </a:r>
            <a:r>
              <a:rPr lang="en-US" dirty="0" err="1">
                <a:solidFill>
                  <a:schemeClr val="tx1"/>
                </a:solidFill>
              </a:rPr>
              <a:t>Boi</a:t>
            </a:r>
            <a:r>
              <a:rPr lang="en-US" dirty="0">
                <a:solidFill>
                  <a:schemeClr val="tx1"/>
                </a:solidFill>
              </a:rPr>
              <a:t> Mela:</a:t>
            </a:r>
          </a:p>
          <a:p>
            <a:r>
              <a:rPr lang="en-US" dirty="0">
                <a:solidFill>
                  <a:schemeClr val="tx1"/>
                </a:solidFill>
              </a:rPr>
              <a:t>Dhaka International Trade Fair:</a:t>
            </a:r>
          </a:p>
          <a:p>
            <a:r>
              <a:rPr lang="en-US" dirty="0">
                <a:solidFill>
                  <a:schemeClr val="tx1"/>
                </a:solidFill>
              </a:rPr>
              <a:t>Eid Ul </a:t>
            </a:r>
            <a:r>
              <a:rPr lang="en-US" dirty="0" err="1">
                <a:solidFill>
                  <a:schemeClr val="tx1"/>
                </a:solidFill>
              </a:rPr>
              <a:t>Fitr</a:t>
            </a:r>
            <a:endParaRPr lang="en-US" dirty="0">
              <a:solidFill>
                <a:schemeClr val="tx1"/>
              </a:solidFill>
            </a:endParaRPr>
          </a:p>
          <a:p>
            <a:r>
              <a:rPr lang="en-US" dirty="0">
                <a:solidFill>
                  <a:schemeClr val="tx1"/>
                </a:solidFill>
              </a:rPr>
              <a:t>Eid Ul </a:t>
            </a:r>
            <a:r>
              <a:rPr lang="en-US" dirty="0" err="1">
                <a:solidFill>
                  <a:schemeClr val="tx1"/>
                </a:solidFill>
              </a:rPr>
              <a:t>Adha</a:t>
            </a:r>
            <a:endParaRPr lang="en-US" dirty="0">
              <a:solidFill>
                <a:schemeClr val="tx1"/>
              </a:solidFill>
            </a:endParaRPr>
          </a:p>
          <a:p>
            <a:endParaRPr lang="en-US" dirty="0"/>
          </a:p>
          <a:p>
            <a:pPr marL="0" indent="0">
              <a:buNone/>
            </a:pPr>
            <a:endParaRPr lang="en-US" dirty="0"/>
          </a:p>
          <a:p>
            <a:endParaRPr lang="en-US" dirty="0"/>
          </a:p>
          <a:p>
            <a:endParaRPr lang="en-US" dirty="0"/>
          </a:p>
          <a:p>
            <a:endParaRPr lang="en-US" dirty="0"/>
          </a:p>
        </p:txBody>
      </p:sp>
      <p:sp>
        <p:nvSpPr>
          <p:cNvPr id="5" name="Content Placeholder 4">
            <a:extLst>
              <a:ext uri="{FF2B5EF4-FFF2-40B4-BE49-F238E27FC236}">
                <a16:creationId xmlns:a16="http://schemas.microsoft.com/office/drawing/2014/main" id="{9143D82C-739E-4FB5-947A-E88678AD892D}"/>
              </a:ext>
            </a:extLst>
          </p:cNvPr>
          <p:cNvSpPr>
            <a:spLocks noGrp="1"/>
          </p:cNvSpPr>
          <p:nvPr>
            <p:ph sz="half" idx="2"/>
          </p:nvPr>
        </p:nvSpPr>
        <p:spPr>
          <a:xfrm>
            <a:off x="6096000" y="1241612"/>
            <a:ext cx="4447786" cy="5262282"/>
          </a:xfrm>
        </p:spPr>
        <p:txBody>
          <a:bodyPr>
            <a:normAutofit/>
          </a:bodyPr>
          <a:lstStyle/>
          <a:p>
            <a:r>
              <a:rPr lang="en-US" dirty="0">
                <a:solidFill>
                  <a:schemeClr val="tx1"/>
                </a:solidFill>
              </a:rPr>
              <a:t>MUHARRAM</a:t>
            </a:r>
          </a:p>
          <a:p>
            <a:r>
              <a:rPr lang="en-US" dirty="0">
                <a:solidFill>
                  <a:schemeClr val="tx1"/>
                </a:solidFill>
              </a:rPr>
              <a:t>CHIRSTMAS</a:t>
            </a:r>
          </a:p>
          <a:p>
            <a:r>
              <a:rPr lang="en-US" dirty="0">
                <a:solidFill>
                  <a:schemeClr val="tx1"/>
                </a:solidFill>
              </a:rPr>
              <a:t>DURGA PUJA</a:t>
            </a:r>
          </a:p>
          <a:p>
            <a:endParaRPr lang="en-US" dirty="0">
              <a:solidFill>
                <a:schemeClr val="tx1"/>
              </a:solidFill>
            </a:endParaRPr>
          </a:p>
        </p:txBody>
      </p:sp>
    </p:spTree>
    <p:extLst>
      <p:ext uri="{BB962C8B-B14F-4D97-AF65-F5344CB8AC3E}">
        <p14:creationId xmlns:p14="http://schemas.microsoft.com/office/powerpoint/2010/main" val="3393358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D3CDBD-659E-42E0-AD2C-C67AB1A6D142}"/>
              </a:ext>
            </a:extLst>
          </p:cNvPr>
          <p:cNvSpPr>
            <a:spLocks noGrp="1"/>
          </p:cNvSpPr>
          <p:nvPr>
            <p:ph type="title"/>
          </p:nvPr>
        </p:nvSpPr>
        <p:spPr>
          <a:xfrm>
            <a:off x="1036486" y="409074"/>
            <a:ext cx="10596282" cy="986589"/>
          </a:xfrm>
        </p:spPr>
        <p:txBody>
          <a:bodyPr>
            <a:normAutofit/>
          </a:bodyPr>
          <a:lstStyle/>
          <a:p>
            <a:r>
              <a:rPr lang="en-US" b="1" dirty="0">
                <a:solidFill>
                  <a:schemeClr val="accent3">
                    <a:lumMod val="75000"/>
                  </a:schemeClr>
                </a:solidFill>
              </a:rPr>
              <a:t>POHELA BOISHAKH</a:t>
            </a:r>
          </a:p>
        </p:txBody>
      </p:sp>
      <p:sp>
        <p:nvSpPr>
          <p:cNvPr id="6" name="Content Placeholder 5">
            <a:extLst>
              <a:ext uri="{FF2B5EF4-FFF2-40B4-BE49-F238E27FC236}">
                <a16:creationId xmlns:a16="http://schemas.microsoft.com/office/drawing/2014/main" id="{E59B826C-22C1-4D64-8B5B-E908F9A7F499}"/>
              </a:ext>
            </a:extLst>
          </p:cNvPr>
          <p:cNvSpPr>
            <a:spLocks noGrp="1"/>
          </p:cNvSpPr>
          <p:nvPr>
            <p:ph idx="1"/>
          </p:nvPr>
        </p:nvSpPr>
        <p:spPr>
          <a:xfrm>
            <a:off x="1371601" y="1395663"/>
            <a:ext cx="9926052" cy="5089358"/>
          </a:xfrm>
        </p:spPr>
        <p:txBody>
          <a:bodyPr>
            <a:normAutofit/>
          </a:bodyPr>
          <a:lstStyle/>
          <a:p>
            <a:r>
              <a:rPr lang="en-US" b="1" dirty="0">
                <a:solidFill>
                  <a:schemeClr val="tx1"/>
                </a:solidFill>
              </a:rPr>
              <a:t>The first day of Bangla year is celebrated as </a:t>
            </a:r>
            <a:r>
              <a:rPr lang="en-US" b="1" dirty="0" err="1">
                <a:solidFill>
                  <a:schemeClr val="tx1"/>
                </a:solidFill>
              </a:rPr>
              <a:t>Pohela</a:t>
            </a:r>
            <a:r>
              <a:rPr lang="en-US" b="1" dirty="0">
                <a:solidFill>
                  <a:schemeClr val="tx1"/>
                </a:solidFill>
              </a:rPr>
              <a:t> </a:t>
            </a:r>
            <a:r>
              <a:rPr lang="en-US" b="1" dirty="0" err="1">
                <a:solidFill>
                  <a:schemeClr val="tx1"/>
                </a:solidFill>
              </a:rPr>
              <a:t>Boishakh</a:t>
            </a:r>
            <a:r>
              <a:rPr lang="en-US" b="1" dirty="0">
                <a:solidFill>
                  <a:schemeClr val="tx1"/>
                </a:solidFill>
              </a:rPr>
              <a:t>. The day is celebrated with festivity across the country. It is celebrated in villages and towns. People in the village celebrate this day according to their age-old customs. Special meals are arranged at home.</a:t>
            </a:r>
          </a:p>
          <a:p>
            <a:endParaRPr lang="en-US" b="1" dirty="0">
              <a:solidFill>
                <a:schemeClr val="tx1"/>
              </a:solidFill>
            </a:endParaRPr>
          </a:p>
          <a:p>
            <a:r>
              <a:rPr lang="en-US" b="1" dirty="0">
                <a:solidFill>
                  <a:schemeClr val="tx1"/>
                </a:solidFill>
              </a:rPr>
              <a:t>Baisakhi melas are held in different places. In towns, various socio-cultural organizations arrange interesting programs on this day. At </a:t>
            </a:r>
            <a:r>
              <a:rPr lang="en-US" b="1" dirty="0" err="1">
                <a:solidFill>
                  <a:schemeClr val="tx1"/>
                </a:solidFill>
              </a:rPr>
              <a:t>Ramna</a:t>
            </a:r>
            <a:r>
              <a:rPr lang="en-US" b="1" dirty="0">
                <a:solidFill>
                  <a:schemeClr val="tx1"/>
                </a:solidFill>
              </a:rPr>
              <a:t> </a:t>
            </a:r>
            <a:r>
              <a:rPr lang="en-US" b="1" dirty="0" err="1">
                <a:solidFill>
                  <a:schemeClr val="tx1"/>
                </a:solidFill>
              </a:rPr>
              <a:t>Batamul</a:t>
            </a:r>
            <a:r>
              <a:rPr lang="en-US" b="1" dirty="0">
                <a:solidFill>
                  <a:schemeClr val="tx1"/>
                </a:solidFill>
              </a:rPr>
              <a:t>, it is celebrated gorgeously. Many urban people wake up early in the morning and go to the function to enjoy poem reciting, songs, stage drama, lecture, etc.</a:t>
            </a:r>
          </a:p>
          <a:p>
            <a:r>
              <a:rPr lang="en-US" b="1" dirty="0">
                <a:solidFill>
                  <a:schemeClr val="tx1"/>
                </a:solidFill>
              </a:rPr>
              <a:t>Many people eat </a:t>
            </a:r>
            <a:r>
              <a:rPr lang="en-US" b="1" dirty="0" err="1">
                <a:solidFill>
                  <a:schemeClr val="tx1"/>
                </a:solidFill>
              </a:rPr>
              <a:t>panta</a:t>
            </a:r>
            <a:r>
              <a:rPr lang="en-US" b="1" dirty="0">
                <a:solidFill>
                  <a:schemeClr val="tx1"/>
                </a:solidFill>
              </a:rPr>
              <a:t> </a:t>
            </a:r>
            <a:r>
              <a:rPr lang="en-US" b="1" dirty="0" err="1">
                <a:solidFill>
                  <a:schemeClr val="tx1"/>
                </a:solidFill>
              </a:rPr>
              <a:t>hilisa</a:t>
            </a:r>
            <a:r>
              <a:rPr lang="en-US" b="1" dirty="0">
                <a:solidFill>
                  <a:schemeClr val="tx1"/>
                </a:solidFill>
              </a:rPr>
              <a:t> in the morning. Children put on colorful dresses. They go to the </a:t>
            </a:r>
            <a:r>
              <a:rPr lang="en-US" b="1" dirty="0" err="1">
                <a:solidFill>
                  <a:schemeClr val="tx1"/>
                </a:solidFill>
              </a:rPr>
              <a:t>Boishakhi</a:t>
            </a:r>
            <a:r>
              <a:rPr lang="en-US" b="1" dirty="0">
                <a:solidFill>
                  <a:schemeClr val="tx1"/>
                </a:solidFill>
              </a:rPr>
              <a:t> Mela and buy sweets, toys, dolls, and handmade things. They enjoy the day with great pleasure. </a:t>
            </a:r>
          </a:p>
        </p:txBody>
      </p:sp>
    </p:spTree>
    <p:extLst>
      <p:ext uri="{BB962C8B-B14F-4D97-AF65-F5344CB8AC3E}">
        <p14:creationId xmlns:p14="http://schemas.microsoft.com/office/powerpoint/2010/main" val="1654372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9A5EC4E-ABE8-466B-AB52-405BF5244F85}"/>
              </a:ext>
            </a:extLst>
          </p:cNvPr>
          <p:cNvPicPr>
            <a:picLocks noGrp="1" noChangeAspect="1"/>
          </p:cNvPicPr>
          <p:nvPr>
            <p:ph idx="1"/>
          </p:nvPr>
        </p:nvPicPr>
        <p:blipFill>
          <a:blip r:embed="rId2"/>
          <a:stretch>
            <a:fillRect/>
          </a:stretch>
        </p:blipFill>
        <p:spPr>
          <a:xfrm>
            <a:off x="553578" y="-1"/>
            <a:ext cx="7639928" cy="5715001"/>
          </a:xfrm>
          <a:prstGeom prst="rect">
            <a:avLst/>
          </a:prstGeom>
        </p:spPr>
      </p:pic>
      <p:pic>
        <p:nvPicPr>
          <p:cNvPr id="11" name="Picture 10">
            <a:extLst>
              <a:ext uri="{FF2B5EF4-FFF2-40B4-BE49-F238E27FC236}">
                <a16:creationId xmlns:a16="http://schemas.microsoft.com/office/drawing/2014/main" id="{9061FF24-58F1-4BAE-921A-E5E87855D8F7}"/>
              </a:ext>
            </a:extLst>
          </p:cNvPr>
          <p:cNvPicPr>
            <a:picLocks noChangeAspect="1"/>
          </p:cNvPicPr>
          <p:nvPr/>
        </p:nvPicPr>
        <p:blipFill>
          <a:blip r:embed="rId3"/>
          <a:stretch>
            <a:fillRect/>
          </a:stretch>
        </p:blipFill>
        <p:spPr>
          <a:xfrm>
            <a:off x="8176305" y="-1"/>
            <a:ext cx="4015695" cy="3007895"/>
          </a:xfrm>
          <a:prstGeom prst="rect">
            <a:avLst/>
          </a:prstGeom>
        </p:spPr>
      </p:pic>
      <p:pic>
        <p:nvPicPr>
          <p:cNvPr id="12" name="Picture 11">
            <a:extLst>
              <a:ext uri="{FF2B5EF4-FFF2-40B4-BE49-F238E27FC236}">
                <a16:creationId xmlns:a16="http://schemas.microsoft.com/office/drawing/2014/main" id="{5954025E-3A1D-4603-A609-0882C7B6B016}"/>
              </a:ext>
            </a:extLst>
          </p:cNvPr>
          <p:cNvPicPr>
            <a:picLocks noChangeAspect="1"/>
          </p:cNvPicPr>
          <p:nvPr/>
        </p:nvPicPr>
        <p:blipFill>
          <a:blip r:embed="rId4"/>
          <a:stretch>
            <a:fillRect/>
          </a:stretch>
        </p:blipFill>
        <p:spPr>
          <a:xfrm>
            <a:off x="8193506" y="3021431"/>
            <a:ext cx="3947858" cy="2693569"/>
          </a:xfrm>
          <a:prstGeom prst="rect">
            <a:avLst/>
          </a:prstGeom>
        </p:spPr>
      </p:pic>
    </p:spTree>
    <p:extLst>
      <p:ext uri="{BB962C8B-B14F-4D97-AF65-F5344CB8AC3E}">
        <p14:creationId xmlns:p14="http://schemas.microsoft.com/office/powerpoint/2010/main" val="2309124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F2FC-E763-439D-9978-291D43CA4304}"/>
              </a:ext>
            </a:extLst>
          </p:cNvPr>
          <p:cNvSpPr>
            <a:spLocks noGrp="1"/>
          </p:cNvSpPr>
          <p:nvPr>
            <p:ph type="title"/>
          </p:nvPr>
        </p:nvSpPr>
        <p:spPr>
          <a:xfrm>
            <a:off x="865886" y="250658"/>
            <a:ext cx="9601200" cy="902368"/>
          </a:xfrm>
        </p:spPr>
        <p:txBody>
          <a:bodyPr>
            <a:normAutofit fontScale="90000"/>
          </a:bodyPr>
          <a:lstStyle/>
          <a:p>
            <a:r>
              <a:rPr lang="en-US" dirty="0"/>
              <a:t>POHELA FALGUN</a:t>
            </a:r>
            <a:br>
              <a:rPr lang="en-US" dirty="0"/>
            </a:br>
            <a:endParaRPr lang="en-US" dirty="0"/>
          </a:p>
        </p:txBody>
      </p:sp>
      <p:sp>
        <p:nvSpPr>
          <p:cNvPr id="3" name="Content Placeholder 2">
            <a:extLst>
              <a:ext uri="{FF2B5EF4-FFF2-40B4-BE49-F238E27FC236}">
                <a16:creationId xmlns:a16="http://schemas.microsoft.com/office/drawing/2014/main" id="{C5A8895C-CEC2-4B29-BAD4-B4734C0C19FB}"/>
              </a:ext>
            </a:extLst>
          </p:cNvPr>
          <p:cNvSpPr>
            <a:spLocks noGrp="1"/>
          </p:cNvSpPr>
          <p:nvPr>
            <p:ph idx="1"/>
          </p:nvPr>
        </p:nvSpPr>
        <p:spPr>
          <a:xfrm>
            <a:off x="1371600" y="1588168"/>
            <a:ext cx="9601200" cy="4279232"/>
          </a:xfrm>
        </p:spPr>
        <p:txBody>
          <a:bodyPr/>
          <a:lstStyle/>
          <a:p>
            <a:endParaRPr lang="en-US" dirty="0"/>
          </a:p>
          <a:p>
            <a:endParaRPr lang="en-US" dirty="0"/>
          </a:p>
        </p:txBody>
      </p:sp>
      <p:sp>
        <p:nvSpPr>
          <p:cNvPr id="4" name="Rectangle 3">
            <a:extLst>
              <a:ext uri="{FF2B5EF4-FFF2-40B4-BE49-F238E27FC236}">
                <a16:creationId xmlns:a16="http://schemas.microsoft.com/office/drawing/2014/main" id="{68926691-5DE8-4CA1-BC46-F69B0A62DEE9}"/>
              </a:ext>
            </a:extLst>
          </p:cNvPr>
          <p:cNvSpPr/>
          <p:nvPr/>
        </p:nvSpPr>
        <p:spPr>
          <a:xfrm>
            <a:off x="950495" y="1467144"/>
            <a:ext cx="10611852" cy="1754326"/>
          </a:xfrm>
          <a:prstGeom prst="rect">
            <a:avLst/>
          </a:prstGeom>
        </p:spPr>
        <p:txBody>
          <a:bodyPr wrap="square">
            <a:spAutoFit/>
          </a:bodyPr>
          <a:lstStyle/>
          <a:p>
            <a:r>
              <a:rPr lang="en-US" b="1" dirty="0"/>
              <a:t>Bangladesh is a country where colorful fairs and festivals. In Bangladesh, the spring season stays for two months [</a:t>
            </a:r>
            <a:r>
              <a:rPr lang="en-US" b="1" dirty="0" err="1"/>
              <a:t>Falgun</a:t>
            </a:r>
            <a:r>
              <a:rPr lang="en-US" b="1" dirty="0"/>
              <a:t> and Chaitra]. A colorful festival was held to welcome </a:t>
            </a:r>
            <a:r>
              <a:rPr lang="en-US" b="1" dirty="0" err="1"/>
              <a:t>Bashanto</a:t>
            </a:r>
            <a:r>
              <a:rPr lang="en-US" b="1" dirty="0"/>
              <a:t>. Attired in reddish-yellow saris with red border and hairs decorated with flowers, young women and girls as well as young men and boys in traditional pajama and Punjabi, carrying flowers, took part in the colorful march. A good number of kids also got their attractive faces painted with different motifs including birds, the national flag, butterflies etc. </a:t>
            </a:r>
            <a:r>
              <a:rPr lang="en-US" b="1" dirty="0" err="1"/>
              <a:t>Pahela</a:t>
            </a:r>
            <a:r>
              <a:rPr lang="en-US" b="1" dirty="0"/>
              <a:t> </a:t>
            </a:r>
            <a:r>
              <a:rPr lang="en-US" b="1" dirty="0" err="1"/>
              <a:t>Falgun</a:t>
            </a:r>
            <a:r>
              <a:rPr lang="en-US" b="1" dirty="0"/>
              <a:t> is celebrated on February 13. It is called the ‘</a:t>
            </a:r>
            <a:r>
              <a:rPr lang="en-US" b="1" dirty="0" err="1"/>
              <a:t>Rituraj</a:t>
            </a:r>
            <a:r>
              <a:rPr lang="en-US" b="1" dirty="0"/>
              <a:t> </a:t>
            </a:r>
            <a:r>
              <a:rPr lang="en-US" b="1" dirty="0" err="1"/>
              <a:t>Bashonto</a:t>
            </a:r>
            <a:r>
              <a:rPr lang="en-US" b="1" dirty="0"/>
              <a:t>’.</a:t>
            </a:r>
          </a:p>
        </p:txBody>
      </p:sp>
      <p:pic>
        <p:nvPicPr>
          <p:cNvPr id="5" name="Picture 4">
            <a:extLst>
              <a:ext uri="{FF2B5EF4-FFF2-40B4-BE49-F238E27FC236}">
                <a16:creationId xmlns:a16="http://schemas.microsoft.com/office/drawing/2014/main" id="{F74495A5-2E14-4001-8C68-808D5FE61D56}"/>
              </a:ext>
            </a:extLst>
          </p:cNvPr>
          <p:cNvPicPr>
            <a:picLocks noChangeAspect="1"/>
          </p:cNvPicPr>
          <p:nvPr/>
        </p:nvPicPr>
        <p:blipFill>
          <a:blip r:embed="rId2"/>
          <a:stretch>
            <a:fillRect/>
          </a:stretch>
        </p:blipFill>
        <p:spPr>
          <a:xfrm>
            <a:off x="865886" y="3824862"/>
            <a:ext cx="5230114" cy="2928864"/>
          </a:xfrm>
          <a:prstGeom prst="rect">
            <a:avLst/>
          </a:prstGeom>
        </p:spPr>
      </p:pic>
      <p:pic>
        <p:nvPicPr>
          <p:cNvPr id="6" name="Picture 5">
            <a:extLst>
              <a:ext uri="{FF2B5EF4-FFF2-40B4-BE49-F238E27FC236}">
                <a16:creationId xmlns:a16="http://schemas.microsoft.com/office/drawing/2014/main" id="{F55BEECC-B16A-4402-9977-190CF7D54FB1}"/>
              </a:ext>
            </a:extLst>
          </p:cNvPr>
          <p:cNvPicPr>
            <a:picLocks noChangeAspect="1"/>
          </p:cNvPicPr>
          <p:nvPr/>
        </p:nvPicPr>
        <p:blipFill>
          <a:blip r:embed="rId3"/>
          <a:stretch>
            <a:fillRect/>
          </a:stretch>
        </p:blipFill>
        <p:spPr>
          <a:xfrm>
            <a:off x="6095999" y="3861932"/>
            <a:ext cx="5466348" cy="2966827"/>
          </a:xfrm>
          <a:prstGeom prst="rect">
            <a:avLst/>
          </a:prstGeom>
        </p:spPr>
      </p:pic>
    </p:spTree>
    <p:extLst>
      <p:ext uri="{BB962C8B-B14F-4D97-AF65-F5344CB8AC3E}">
        <p14:creationId xmlns:p14="http://schemas.microsoft.com/office/powerpoint/2010/main" val="3443496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21E62-0888-45EE-B76A-C5DD4E7BD6E2}"/>
              </a:ext>
            </a:extLst>
          </p:cNvPr>
          <p:cNvSpPr>
            <a:spLocks noGrp="1"/>
          </p:cNvSpPr>
          <p:nvPr>
            <p:ph type="title"/>
          </p:nvPr>
        </p:nvSpPr>
        <p:spPr>
          <a:xfrm>
            <a:off x="1219200" y="524435"/>
            <a:ext cx="9601200" cy="1010653"/>
          </a:xfrm>
        </p:spPr>
        <p:txBody>
          <a:bodyPr>
            <a:normAutofit fontScale="90000"/>
          </a:bodyPr>
          <a:lstStyle/>
          <a:p>
            <a:r>
              <a:rPr lang="en-US" dirty="0"/>
              <a:t>LALON MELA</a:t>
            </a:r>
            <a:br>
              <a:rPr lang="en-US" dirty="0"/>
            </a:br>
            <a:endParaRPr lang="en-US" dirty="0"/>
          </a:p>
        </p:txBody>
      </p:sp>
      <p:sp>
        <p:nvSpPr>
          <p:cNvPr id="6" name="Content Placeholder 5">
            <a:extLst>
              <a:ext uri="{FF2B5EF4-FFF2-40B4-BE49-F238E27FC236}">
                <a16:creationId xmlns:a16="http://schemas.microsoft.com/office/drawing/2014/main" id="{04350C31-E77B-4181-BA1E-2B1B9A142B8B}"/>
              </a:ext>
            </a:extLst>
          </p:cNvPr>
          <p:cNvSpPr>
            <a:spLocks noGrp="1"/>
          </p:cNvSpPr>
          <p:nvPr>
            <p:ph idx="1"/>
          </p:nvPr>
        </p:nvSpPr>
        <p:spPr>
          <a:xfrm>
            <a:off x="1371600" y="1347538"/>
            <a:ext cx="9601200" cy="1949115"/>
          </a:xfrm>
        </p:spPr>
        <p:txBody>
          <a:bodyPr/>
          <a:lstStyle/>
          <a:p>
            <a:r>
              <a:rPr lang="en-US" b="1" dirty="0" err="1">
                <a:solidFill>
                  <a:schemeClr val="tx1"/>
                </a:solidFill>
              </a:rPr>
              <a:t>Lalon</a:t>
            </a:r>
            <a:r>
              <a:rPr lang="en-US" b="1" dirty="0">
                <a:solidFill>
                  <a:schemeClr val="tx1"/>
                </a:solidFill>
              </a:rPr>
              <a:t> song is called the song of a spiritual anthem. Every year, a five-day long fair is organized at </a:t>
            </a:r>
            <a:r>
              <a:rPr lang="en-US" b="1" dirty="0" err="1">
                <a:solidFill>
                  <a:schemeClr val="tx1"/>
                </a:solidFill>
              </a:rPr>
              <a:t>Kushtia</a:t>
            </a:r>
            <a:r>
              <a:rPr lang="en-US" b="1" dirty="0">
                <a:solidFill>
                  <a:schemeClr val="tx1"/>
                </a:solidFill>
              </a:rPr>
              <a:t> on the eve of </a:t>
            </a:r>
            <a:r>
              <a:rPr lang="en-US" b="1" dirty="0" err="1">
                <a:solidFill>
                  <a:schemeClr val="tx1"/>
                </a:solidFill>
              </a:rPr>
              <a:t>Baul</a:t>
            </a:r>
            <a:r>
              <a:rPr lang="en-US" b="1" dirty="0">
                <a:solidFill>
                  <a:schemeClr val="tx1"/>
                </a:solidFill>
              </a:rPr>
              <a:t> Fakir </a:t>
            </a:r>
            <a:r>
              <a:rPr lang="en-US" b="1" dirty="0" err="1">
                <a:solidFill>
                  <a:schemeClr val="tx1"/>
                </a:solidFill>
              </a:rPr>
              <a:t>Lalon</a:t>
            </a:r>
            <a:r>
              <a:rPr lang="en-US" b="1" dirty="0">
                <a:solidFill>
                  <a:schemeClr val="tx1"/>
                </a:solidFill>
              </a:rPr>
              <a:t> Shah’s birth anniversary otherwise known as ‘</a:t>
            </a:r>
            <a:r>
              <a:rPr lang="en-US" b="1" dirty="0" err="1">
                <a:solidFill>
                  <a:schemeClr val="tx1"/>
                </a:solidFill>
              </a:rPr>
              <a:t>Tirodhn</a:t>
            </a:r>
            <a:r>
              <a:rPr lang="en-US" b="1" dirty="0">
                <a:solidFill>
                  <a:schemeClr val="tx1"/>
                </a:solidFill>
              </a:rPr>
              <a:t> </a:t>
            </a:r>
            <a:r>
              <a:rPr lang="en-US" b="1" dirty="0" err="1">
                <a:solidFill>
                  <a:schemeClr val="tx1"/>
                </a:solidFill>
              </a:rPr>
              <a:t>Dibosh</a:t>
            </a:r>
            <a:r>
              <a:rPr lang="en-US" b="1" dirty="0">
                <a:solidFill>
                  <a:schemeClr val="tx1"/>
                </a:solidFill>
              </a:rPr>
              <a:t>.’ The akhara (a place where </a:t>
            </a:r>
            <a:r>
              <a:rPr lang="en-US" b="1" dirty="0" err="1">
                <a:solidFill>
                  <a:schemeClr val="tx1"/>
                </a:solidFill>
              </a:rPr>
              <a:t>Lalon</a:t>
            </a:r>
            <a:r>
              <a:rPr lang="en-US" b="1" dirty="0">
                <a:solidFill>
                  <a:schemeClr val="tx1"/>
                </a:solidFill>
              </a:rPr>
              <a:t> lived) is colorfully decorated where thousands of </a:t>
            </a:r>
            <a:r>
              <a:rPr lang="en-US" b="1" dirty="0" err="1">
                <a:solidFill>
                  <a:schemeClr val="tx1"/>
                </a:solidFill>
              </a:rPr>
              <a:t>Lalon</a:t>
            </a:r>
            <a:r>
              <a:rPr lang="en-US" b="1" dirty="0">
                <a:solidFill>
                  <a:schemeClr val="tx1"/>
                </a:solidFill>
              </a:rPr>
              <a:t> devotees gather from different locations of the country to celebrate his philosophical thoughts by performing his thousands of compositions.</a:t>
            </a:r>
          </a:p>
        </p:txBody>
      </p:sp>
      <p:pic>
        <p:nvPicPr>
          <p:cNvPr id="7" name="Picture 6">
            <a:extLst>
              <a:ext uri="{FF2B5EF4-FFF2-40B4-BE49-F238E27FC236}">
                <a16:creationId xmlns:a16="http://schemas.microsoft.com/office/drawing/2014/main" id="{0750354A-CC99-4702-9E1D-876DA3EA938D}"/>
              </a:ext>
            </a:extLst>
          </p:cNvPr>
          <p:cNvPicPr>
            <a:picLocks noChangeAspect="1"/>
          </p:cNvPicPr>
          <p:nvPr/>
        </p:nvPicPr>
        <p:blipFill>
          <a:blip r:embed="rId2"/>
          <a:stretch>
            <a:fillRect/>
          </a:stretch>
        </p:blipFill>
        <p:spPr>
          <a:xfrm>
            <a:off x="1730290" y="3296653"/>
            <a:ext cx="5351751" cy="3561347"/>
          </a:xfrm>
          <a:prstGeom prst="rect">
            <a:avLst/>
          </a:prstGeom>
        </p:spPr>
      </p:pic>
      <p:pic>
        <p:nvPicPr>
          <p:cNvPr id="8" name="Picture 7">
            <a:extLst>
              <a:ext uri="{FF2B5EF4-FFF2-40B4-BE49-F238E27FC236}">
                <a16:creationId xmlns:a16="http://schemas.microsoft.com/office/drawing/2014/main" id="{0702A2BD-CB27-4A99-B303-A5E0F488E3A9}"/>
              </a:ext>
            </a:extLst>
          </p:cNvPr>
          <p:cNvPicPr>
            <a:picLocks noChangeAspect="1"/>
          </p:cNvPicPr>
          <p:nvPr/>
        </p:nvPicPr>
        <p:blipFill>
          <a:blip r:embed="rId3"/>
          <a:stretch>
            <a:fillRect/>
          </a:stretch>
        </p:blipFill>
        <p:spPr>
          <a:xfrm>
            <a:off x="7082041" y="3284621"/>
            <a:ext cx="5031109" cy="3561347"/>
          </a:xfrm>
          <a:prstGeom prst="rect">
            <a:avLst/>
          </a:prstGeom>
        </p:spPr>
      </p:pic>
    </p:spTree>
    <p:extLst>
      <p:ext uri="{BB962C8B-B14F-4D97-AF65-F5344CB8AC3E}">
        <p14:creationId xmlns:p14="http://schemas.microsoft.com/office/powerpoint/2010/main" val="3614266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2939-BA88-4B31-8067-FE31FE407FC4}"/>
              </a:ext>
            </a:extLst>
          </p:cNvPr>
          <p:cNvSpPr>
            <a:spLocks noGrp="1"/>
          </p:cNvSpPr>
          <p:nvPr>
            <p:ph type="title"/>
          </p:nvPr>
        </p:nvSpPr>
        <p:spPr>
          <a:xfrm>
            <a:off x="1371600" y="685800"/>
            <a:ext cx="9601200" cy="902368"/>
          </a:xfrm>
        </p:spPr>
        <p:txBody>
          <a:bodyPr>
            <a:normAutofit fontScale="90000"/>
          </a:bodyPr>
          <a:lstStyle/>
          <a:p>
            <a:r>
              <a:rPr lang="en-US" dirty="0"/>
              <a:t>THE KITE FLYING FESTIVAL</a:t>
            </a:r>
            <a:br>
              <a:rPr lang="en-US" dirty="0"/>
            </a:br>
            <a:endParaRPr lang="en-US" dirty="0"/>
          </a:p>
        </p:txBody>
      </p:sp>
      <p:sp>
        <p:nvSpPr>
          <p:cNvPr id="3" name="Content Placeholder 2">
            <a:extLst>
              <a:ext uri="{FF2B5EF4-FFF2-40B4-BE49-F238E27FC236}">
                <a16:creationId xmlns:a16="http://schemas.microsoft.com/office/drawing/2014/main" id="{46F15488-2E72-4358-A648-DA591A02BEC2}"/>
              </a:ext>
            </a:extLst>
          </p:cNvPr>
          <p:cNvSpPr>
            <a:spLocks noGrp="1"/>
          </p:cNvSpPr>
          <p:nvPr>
            <p:ph idx="1"/>
          </p:nvPr>
        </p:nvSpPr>
        <p:spPr>
          <a:xfrm>
            <a:off x="1371600" y="1455822"/>
            <a:ext cx="9601200" cy="1467852"/>
          </a:xfrm>
        </p:spPr>
        <p:txBody>
          <a:bodyPr/>
          <a:lstStyle/>
          <a:p>
            <a:r>
              <a:rPr lang="en-US" b="1" dirty="0">
                <a:solidFill>
                  <a:schemeClr val="tx1"/>
                </a:solidFill>
              </a:rPr>
              <a:t>In Bangladesh, each season has its individual way of representing nature here. All over the country, the Kite Flying Festival also known as the </a:t>
            </a:r>
            <a:r>
              <a:rPr lang="en-US" b="1" dirty="0" err="1">
                <a:solidFill>
                  <a:schemeClr val="tx1"/>
                </a:solidFill>
              </a:rPr>
              <a:t>Shakrain</a:t>
            </a:r>
            <a:r>
              <a:rPr lang="en-US" b="1" dirty="0">
                <a:solidFill>
                  <a:schemeClr val="tx1"/>
                </a:solidFill>
              </a:rPr>
              <a:t> Festival takes place to celebrate spring (</a:t>
            </a:r>
            <a:r>
              <a:rPr lang="en-US" b="1" dirty="0" err="1">
                <a:solidFill>
                  <a:schemeClr val="tx1"/>
                </a:solidFill>
              </a:rPr>
              <a:t>Bashanta</a:t>
            </a:r>
            <a:r>
              <a:rPr lang="en-US" b="1" dirty="0">
                <a:solidFill>
                  <a:schemeClr val="tx1"/>
                </a:solidFill>
              </a:rPr>
              <a:t>). The clear blue sky gets packed with high-flying kites in different colors and shapes</a:t>
            </a:r>
          </a:p>
        </p:txBody>
      </p:sp>
    </p:spTree>
    <p:extLst>
      <p:ext uri="{BB962C8B-B14F-4D97-AF65-F5344CB8AC3E}">
        <p14:creationId xmlns:p14="http://schemas.microsoft.com/office/powerpoint/2010/main" val="899051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13C51-C07C-4F92-8B84-61049862AE00}"/>
              </a:ext>
            </a:extLst>
          </p:cNvPr>
          <p:cNvSpPr>
            <a:spLocks noGrp="1"/>
          </p:cNvSpPr>
          <p:nvPr>
            <p:ph type="title"/>
          </p:nvPr>
        </p:nvSpPr>
        <p:spPr>
          <a:xfrm>
            <a:off x="1371600" y="685800"/>
            <a:ext cx="9601200" cy="986589"/>
          </a:xfrm>
        </p:spPr>
        <p:txBody>
          <a:bodyPr>
            <a:normAutofit fontScale="90000"/>
          </a:bodyPr>
          <a:lstStyle/>
          <a:p>
            <a:r>
              <a:rPr lang="en-US" dirty="0"/>
              <a:t>INDEPENDENCE DAY</a:t>
            </a:r>
            <a:br>
              <a:rPr lang="en-US" dirty="0"/>
            </a:br>
            <a:endParaRPr lang="en-US" dirty="0"/>
          </a:p>
        </p:txBody>
      </p:sp>
      <p:sp>
        <p:nvSpPr>
          <p:cNvPr id="3" name="Content Placeholder 2">
            <a:extLst>
              <a:ext uri="{FF2B5EF4-FFF2-40B4-BE49-F238E27FC236}">
                <a16:creationId xmlns:a16="http://schemas.microsoft.com/office/drawing/2014/main" id="{28964494-A6AB-4D9B-8E12-10FACEC83D73}"/>
              </a:ext>
            </a:extLst>
          </p:cNvPr>
          <p:cNvSpPr>
            <a:spLocks noGrp="1"/>
          </p:cNvSpPr>
          <p:nvPr>
            <p:ph idx="1"/>
          </p:nvPr>
        </p:nvSpPr>
        <p:spPr>
          <a:xfrm>
            <a:off x="1371600" y="1503947"/>
            <a:ext cx="9601200" cy="1925053"/>
          </a:xfrm>
        </p:spPr>
        <p:txBody>
          <a:bodyPr/>
          <a:lstStyle/>
          <a:p>
            <a:r>
              <a:rPr lang="en-US" b="1" dirty="0">
                <a:solidFill>
                  <a:schemeClr val="tx1"/>
                </a:solidFill>
              </a:rPr>
              <a:t>The biggest state festival, the Independence day (March 26) is observed throughout the country. All major cities wear a festive look. It is a public holiday. The citizens of Dhaka wake up early in the morning to the sound of booming guns heralding the day. Leaders of the government, political and social organizations, freedom fighters and ordinary citizens alike place floral wreaths at the National Martyrs' Memorial at </a:t>
            </a:r>
            <a:r>
              <a:rPr lang="en-US" b="1" dirty="0" err="1">
                <a:solidFill>
                  <a:schemeClr val="tx1"/>
                </a:solidFill>
              </a:rPr>
              <a:t>Savar</a:t>
            </a:r>
            <a:r>
              <a:rPr lang="en-US" b="1" dirty="0">
                <a:solidFill>
                  <a:schemeClr val="tx1"/>
                </a:solidFill>
              </a:rPr>
              <a:t>.</a:t>
            </a:r>
          </a:p>
        </p:txBody>
      </p:sp>
      <p:pic>
        <p:nvPicPr>
          <p:cNvPr id="4" name="Picture 3">
            <a:extLst>
              <a:ext uri="{FF2B5EF4-FFF2-40B4-BE49-F238E27FC236}">
                <a16:creationId xmlns:a16="http://schemas.microsoft.com/office/drawing/2014/main" id="{8E58A2E5-2D1C-4DBE-BC28-3EF55C0F764E}"/>
              </a:ext>
            </a:extLst>
          </p:cNvPr>
          <p:cNvPicPr>
            <a:picLocks noChangeAspect="1"/>
          </p:cNvPicPr>
          <p:nvPr/>
        </p:nvPicPr>
        <p:blipFill>
          <a:blip r:embed="rId2"/>
          <a:stretch>
            <a:fillRect/>
          </a:stretch>
        </p:blipFill>
        <p:spPr>
          <a:xfrm>
            <a:off x="1371600" y="3429000"/>
            <a:ext cx="10226842" cy="3429000"/>
          </a:xfrm>
          <a:prstGeom prst="rect">
            <a:avLst/>
          </a:prstGeom>
        </p:spPr>
      </p:pic>
    </p:spTree>
    <p:extLst>
      <p:ext uri="{BB962C8B-B14F-4D97-AF65-F5344CB8AC3E}">
        <p14:creationId xmlns:p14="http://schemas.microsoft.com/office/powerpoint/2010/main" val="3209803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0C16-5C5B-4BA6-B46F-E5C475BCDE5D}"/>
              </a:ext>
            </a:extLst>
          </p:cNvPr>
          <p:cNvSpPr>
            <a:spLocks noGrp="1"/>
          </p:cNvSpPr>
          <p:nvPr>
            <p:ph type="title"/>
          </p:nvPr>
        </p:nvSpPr>
        <p:spPr>
          <a:xfrm>
            <a:off x="1371600" y="685800"/>
            <a:ext cx="9601200" cy="914400"/>
          </a:xfrm>
        </p:spPr>
        <p:txBody>
          <a:bodyPr>
            <a:normAutofit fontScale="90000"/>
          </a:bodyPr>
          <a:lstStyle/>
          <a:p>
            <a:r>
              <a:rPr lang="en-US" dirty="0"/>
              <a:t>WORLD MOTHER LANGUAGE DAY</a:t>
            </a:r>
            <a:br>
              <a:rPr lang="en-US" dirty="0"/>
            </a:br>
            <a:endParaRPr lang="en-US" dirty="0"/>
          </a:p>
        </p:txBody>
      </p:sp>
      <p:sp>
        <p:nvSpPr>
          <p:cNvPr id="3" name="Content Placeholder 2">
            <a:extLst>
              <a:ext uri="{FF2B5EF4-FFF2-40B4-BE49-F238E27FC236}">
                <a16:creationId xmlns:a16="http://schemas.microsoft.com/office/drawing/2014/main" id="{A405E837-FDE0-4CB0-91DB-9BB63C924AE4}"/>
              </a:ext>
            </a:extLst>
          </p:cNvPr>
          <p:cNvSpPr>
            <a:spLocks noGrp="1"/>
          </p:cNvSpPr>
          <p:nvPr>
            <p:ph idx="1"/>
          </p:nvPr>
        </p:nvSpPr>
        <p:spPr>
          <a:xfrm>
            <a:off x="1371600" y="1491916"/>
            <a:ext cx="9601200" cy="1804737"/>
          </a:xfrm>
        </p:spPr>
        <p:txBody>
          <a:bodyPr>
            <a:normAutofit lnSpcReduction="10000"/>
          </a:bodyPr>
          <a:lstStyle/>
          <a:p>
            <a:r>
              <a:rPr lang="en-US" b="1" dirty="0">
                <a:solidFill>
                  <a:schemeClr val="tx1"/>
                </a:solidFill>
              </a:rPr>
              <a:t>21 February of every year is observed throughout the country in remembrance of the martyrs' of the Language Movement of 1952. Blood was shed on this day in the Central Shahid </a:t>
            </a:r>
            <a:r>
              <a:rPr lang="en-US" b="1" dirty="0" err="1">
                <a:solidFill>
                  <a:schemeClr val="tx1"/>
                </a:solidFill>
              </a:rPr>
              <a:t>Minar</a:t>
            </a:r>
            <a:r>
              <a:rPr lang="en-US" b="1" dirty="0">
                <a:solidFill>
                  <a:schemeClr val="tx1"/>
                </a:solidFill>
              </a:rPr>
              <a:t> area to establish Bangla as a state language of Pakistan. On this day, everybody holds a black badge and walk to the Shaheed </a:t>
            </a:r>
            <a:r>
              <a:rPr lang="en-US" b="1" dirty="0" err="1">
                <a:solidFill>
                  <a:schemeClr val="tx1"/>
                </a:solidFill>
              </a:rPr>
              <a:t>Minar</a:t>
            </a:r>
            <a:r>
              <a:rPr lang="en-US" b="1" dirty="0">
                <a:solidFill>
                  <a:schemeClr val="tx1"/>
                </a:solidFill>
              </a:rPr>
              <a:t> barefooted. They go there to offer flowers on the altar of the Shaheed </a:t>
            </a:r>
            <a:r>
              <a:rPr lang="en-US" b="1" dirty="0" err="1">
                <a:solidFill>
                  <a:schemeClr val="tx1"/>
                </a:solidFill>
              </a:rPr>
              <a:t>Minar</a:t>
            </a:r>
            <a:r>
              <a:rPr lang="en-US" b="1" dirty="0">
                <a:solidFill>
                  <a:schemeClr val="tx1"/>
                </a:solidFill>
              </a:rPr>
              <a:t> to show respect to the martyrs.</a:t>
            </a:r>
          </a:p>
        </p:txBody>
      </p:sp>
      <p:pic>
        <p:nvPicPr>
          <p:cNvPr id="4" name="Picture 3">
            <a:extLst>
              <a:ext uri="{FF2B5EF4-FFF2-40B4-BE49-F238E27FC236}">
                <a16:creationId xmlns:a16="http://schemas.microsoft.com/office/drawing/2014/main" id="{7FFED450-BBB5-4AD6-A71A-97E1E90ACF62}"/>
              </a:ext>
            </a:extLst>
          </p:cNvPr>
          <p:cNvPicPr>
            <a:picLocks noChangeAspect="1"/>
          </p:cNvPicPr>
          <p:nvPr/>
        </p:nvPicPr>
        <p:blipFill>
          <a:blip r:embed="rId2"/>
          <a:stretch>
            <a:fillRect/>
          </a:stretch>
        </p:blipFill>
        <p:spPr>
          <a:xfrm>
            <a:off x="1576137" y="3200401"/>
            <a:ext cx="10082463" cy="3573378"/>
          </a:xfrm>
          <a:prstGeom prst="rect">
            <a:avLst/>
          </a:prstGeom>
        </p:spPr>
      </p:pic>
    </p:spTree>
    <p:extLst>
      <p:ext uri="{BB962C8B-B14F-4D97-AF65-F5344CB8AC3E}">
        <p14:creationId xmlns:p14="http://schemas.microsoft.com/office/powerpoint/2010/main" val="2959095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6EFADEDC-47BB-4F2C-AB69-715527B4D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anguage&lt;br /&gt;-Bangla (official, also known as Bengali), English &lt;br /&gt;">
            <a:extLst>
              <a:ext uri="{FF2B5EF4-FFF2-40B4-BE49-F238E27FC236}">
                <a16:creationId xmlns:a16="http://schemas.microsoft.com/office/drawing/2014/main" id="{E42E43FA-3F68-8233-A447-E62E161E8D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7100" y="1671359"/>
            <a:ext cx="3879345" cy="345788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6145" name="Picture 1" descr="Ethnic groups&lt;br /&gt;Bengali 98%, other 2% (includes tribal groups, non-Bengali Muslims) (1998) &lt;br /&gt;">
            <a:extLst>
              <a:ext uri="{FF2B5EF4-FFF2-40B4-BE49-F238E27FC236}">
                <a16:creationId xmlns:a16="http://schemas.microsoft.com/office/drawing/2014/main" id="{D9D07919-16E3-4E9E-C8E7-627115BEB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97711" y="1700057"/>
            <a:ext cx="4835096" cy="3457886"/>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CC97F718-8333-4ACB-AEE4-87F88BE1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64AEE108-B409-8D46-1484-DBF9B563F48B}"/>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4136915"/>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56D4-DEDE-4CD4-9962-39A330B0A26E}"/>
              </a:ext>
            </a:extLst>
          </p:cNvPr>
          <p:cNvSpPr>
            <a:spLocks noGrp="1"/>
          </p:cNvSpPr>
          <p:nvPr>
            <p:ph type="title"/>
          </p:nvPr>
        </p:nvSpPr>
        <p:spPr>
          <a:xfrm>
            <a:off x="1371600" y="685800"/>
            <a:ext cx="9601200" cy="794084"/>
          </a:xfrm>
        </p:spPr>
        <p:txBody>
          <a:bodyPr>
            <a:normAutofit fontScale="90000"/>
          </a:bodyPr>
          <a:lstStyle/>
          <a:p>
            <a:r>
              <a:rPr lang="en-US" dirty="0"/>
              <a:t>NABANNA</a:t>
            </a:r>
            <a:br>
              <a:rPr lang="en-US" dirty="0"/>
            </a:br>
            <a:endParaRPr lang="en-US" dirty="0"/>
          </a:p>
        </p:txBody>
      </p:sp>
      <p:sp>
        <p:nvSpPr>
          <p:cNvPr id="3" name="Content Placeholder 2">
            <a:extLst>
              <a:ext uri="{FF2B5EF4-FFF2-40B4-BE49-F238E27FC236}">
                <a16:creationId xmlns:a16="http://schemas.microsoft.com/office/drawing/2014/main" id="{D7939303-6E87-4E6E-9CF2-344A6B02C6A9}"/>
              </a:ext>
            </a:extLst>
          </p:cNvPr>
          <p:cNvSpPr>
            <a:spLocks noGrp="1"/>
          </p:cNvSpPr>
          <p:nvPr>
            <p:ph idx="1"/>
          </p:nvPr>
        </p:nvSpPr>
        <p:spPr>
          <a:xfrm>
            <a:off x="1371600" y="1771649"/>
            <a:ext cx="9601200" cy="1143000"/>
          </a:xfrm>
        </p:spPr>
        <p:txBody>
          <a:bodyPr/>
          <a:lstStyle/>
          <a:p>
            <a:r>
              <a:rPr lang="en-US" b="1" dirty="0" err="1">
                <a:solidFill>
                  <a:schemeClr val="tx1"/>
                </a:solidFill>
              </a:rPr>
              <a:t>Navanna</a:t>
            </a:r>
            <a:r>
              <a:rPr lang="en-US" b="1" dirty="0">
                <a:solidFill>
                  <a:schemeClr val="tx1"/>
                </a:solidFill>
              </a:rPr>
              <a:t> [</a:t>
            </a:r>
            <a:r>
              <a:rPr lang="en-US" b="1" dirty="0" err="1">
                <a:solidFill>
                  <a:schemeClr val="tx1"/>
                </a:solidFill>
              </a:rPr>
              <a:t>nava</a:t>
            </a:r>
            <a:r>
              <a:rPr lang="en-US" b="1" dirty="0">
                <a:solidFill>
                  <a:schemeClr val="tx1"/>
                </a:solidFill>
              </a:rPr>
              <a:t> + anna] literally, new food] a harvest festival celebrating the harvesting the new crop- </a:t>
            </a:r>
            <a:r>
              <a:rPr lang="en-US" b="1" dirty="0" err="1">
                <a:solidFill>
                  <a:schemeClr val="tx1"/>
                </a:solidFill>
              </a:rPr>
              <a:t>aman</a:t>
            </a:r>
            <a:r>
              <a:rPr lang="en-US" b="1" dirty="0">
                <a:solidFill>
                  <a:schemeClr val="tx1"/>
                </a:solidFill>
              </a:rPr>
              <a:t> paddy. Most agricultural societies tend to celebrate the harvesting of their main crop.</a:t>
            </a:r>
          </a:p>
        </p:txBody>
      </p:sp>
      <p:pic>
        <p:nvPicPr>
          <p:cNvPr id="4" name="Picture 3">
            <a:extLst>
              <a:ext uri="{FF2B5EF4-FFF2-40B4-BE49-F238E27FC236}">
                <a16:creationId xmlns:a16="http://schemas.microsoft.com/office/drawing/2014/main" id="{C190E6BD-E024-4ABD-A9C1-A937DB1174B4}"/>
              </a:ext>
            </a:extLst>
          </p:cNvPr>
          <p:cNvPicPr>
            <a:picLocks noChangeAspect="1"/>
          </p:cNvPicPr>
          <p:nvPr/>
        </p:nvPicPr>
        <p:blipFill>
          <a:blip r:embed="rId2"/>
          <a:stretch>
            <a:fillRect/>
          </a:stretch>
        </p:blipFill>
        <p:spPr>
          <a:xfrm>
            <a:off x="3411955" y="2914649"/>
            <a:ext cx="6471633" cy="3651585"/>
          </a:xfrm>
          <a:prstGeom prst="rect">
            <a:avLst/>
          </a:prstGeom>
        </p:spPr>
      </p:pic>
    </p:spTree>
    <p:extLst>
      <p:ext uri="{BB962C8B-B14F-4D97-AF65-F5344CB8AC3E}">
        <p14:creationId xmlns:p14="http://schemas.microsoft.com/office/powerpoint/2010/main" val="940231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179-E333-45B5-8CA2-74470011E219}"/>
              </a:ext>
            </a:extLst>
          </p:cNvPr>
          <p:cNvSpPr>
            <a:spLocks noGrp="1"/>
          </p:cNvSpPr>
          <p:nvPr>
            <p:ph type="title"/>
          </p:nvPr>
        </p:nvSpPr>
        <p:spPr>
          <a:xfrm>
            <a:off x="1371600" y="685800"/>
            <a:ext cx="9601200" cy="974558"/>
          </a:xfrm>
        </p:spPr>
        <p:txBody>
          <a:bodyPr/>
          <a:lstStyle/>
          <a:p>
            <a:r>
              <a:rPr lang="en-US" dirty="0" err="1"/>
              <a:t>Ekushey</a:t>
            </a:r>
            <a:r>
              <a:rPr lang="en-US" dirty="0"/>
              <a:t> Book Fair</a:t>
            </a:r>
          </a:p>
        </p:txBody>
      </p:sp>
      <p:sp>
        <p:nvSpPr>
          <p:cNvPr id="3" name="Content Placeholder 2">
            <a:extLst>
              <a:ext uri="{FF2B5EF4-FFF2-40B4-BE49-F238E27FC236}">
                <a16:creationId xmlns:a16="http://schemas.microsoft.com/office/drawing/2014/main" id="{AC923B08-262B-42C1-AE51-C9DFCFB7955F}"/>
              </a:ext>
            </a:extLst>
          </p:cNvPr>
          <p:cNvSpPr>
            <a:spLocks noGrp="1"/>
          </p:cNvSpPr>
          <p:nvPr>
            <p:ph idx="1"/>
          </p:nvPr>
        </p:nvSpPr>
        <p:spPr>
          <a:xfrm>
            <a:off x="1371600" y="1503948"/>
            <a:ext cx="9601200" cy="1672389"/>
          </a:xfrm>
        </p:spPr>
        <p:txBody>
          <a:bodyPr/>
          <a:lstStyle/>
          <a:p>
            <a:r>
              <a:rPr lang="en-US" b="1" dirty="0" err="1">
                <a:solidFill>
                  <a:schemeClr val="tx1"/>
                </a:solidFill>
              </a:rPr>
              <a:t>Ekushey</a:t>
            </a:r>
            <a:r>
              <a:rPr lang="en-US" b="1" dirty="0">
                <a:solidFill>
                  <a:schemeClr val="tx1"/>
                </a:solidFill>
              </a:rPr>
              <a:t> Book Fair is now a popular festival in the life of people. It is held only once in a year. </a:t>
            </a:r>
            <a:r>
              <a:rPr lang="en-US" b="1" dirty="0" err="1">
                <a:solidFill>
                  <a:schemeClr val="tx1"/>
                </a:solidFill>
              </a:rPr>
              <a:t>Ekushey</a:t>
            </a:r>
            <a:r>
              <a:rPr lang="en-US" b="1" dirty="0">
                <a:solidFill>
                  <a:schemeClr val="tx1"/>
                </a:solidFill>
              </a:rPr>
              <a:t> Book Fair or Amor </a:t>
            </a:r>
            <a:r>
              <a:rPr lang="en-US" b="1" dirty="0" err="1">
                <a:solidFill>
                  <a:schemeClr val="tx1"/>
                </a:solidFill>
              </a:rPr>
              <a:t>Ekushey</a:t>
            </a:r>
            <a:r>
              <a:rPr lang="en-US" b="1" dirty="0">
                <a:solidFill>
                  <a:schemeClr val="tx1"/>
                </a:solidFill>
              </a:rPr>
              <a:t> </a:t>
            </a:r>
            <a:r>
              <a:rPr lang="en-US" b="1" dirty="0" err="1">
                <a:solidFill>
                  <a:schemeClr val="tx1"/>
                </a:solidFill>
              </a:rPr>
              <a:t>Grontho</a:t>
            </a:r>
            <a:r>
              <a:rPr lang="en-US" b="1" dirty="0">
                <a:solidFill>
                  <a:schemeClr val="tx1"/>
                </a:solidFill>
              </a:rPr>
              <a:t> Mela (“Book Fair of the Immortal 21st"), commonly known as </a:t>
            </a:r>
            <a:r>
              <a:rPr lang="en-US" b="1" dirty="0" err="1">
                <a:solidFill>
                  <a:schemeClr val="tx1"/>
                </a:solidFill>
              </a:rPr>
              <a:t>Ekushey</a:t>
            </a:r>
            <a:r>
              <a:rPr lang="en-US" b="1" dirty="0">
                <a:solidFill>
                  <a:schemeClr val="tx1"/>
                </a:solidFill>
              </a:rPr>
              <a:t> </a:t>
            </a:r>
            <a:r>
              <a:rPr lang="en-US" b="1" dirty="0" err="1">
                <a:solidFill>
                  <a:schemeClr val="tx1"/>
                </a:solidFill>
              </a:rPr>
              <a:t>Boi</a:t>
            </a:r>
            <a:r>
              <a:rPr lang="en-US" b="1" dirty="0">
                <a:solidFill>
                  <a:schemeClr val="tx1"/>
                </a:solidFill>
              </a:rPr>
              <a:t> Mela (“Book Fair of the 21st"), is the national book fair of Bangladesh. It takes place over the entire month of February every year,</a:t>
            </a:r>
          </a:p>
        </p:txBody>
      </p:sp>
      <p:pic>
        <p:nvPicPr>
          <p:cNvPr id="4" name="Picture 3">
            <a:extLst>
              <a:ext uri="{FF2B5EF4-FFF2-40B4-BE49-F238E27FC236}">
                <a16:creationId xmlns:a16="http://schemas.microsoft.com/office/drawing/2014/main" id="{4964061F-BFBA-482F-A716-C8E42DB34AEE}"/>
              </a:ext>
            </a:extLst>
          </p:cNvPr>
          <p:cNvPicPr>
            <a:picLocks noChangeAspect="1"/>
          </p:cNvPicPr>
          <p:nvPr/>
        </p:nvPicPr>
        <p:blipFill>
          <a:blip r:embed="rId2"/>
          <a:stretch>
            <a:fillRect/>
          </a:stretch>
        </p:blipFill>
        <p:spPr>
          <a:xfrm>
            <a:off x="3382863" y="3176337"/>
            <a:ext cx="6917584" cy="3681663"/>
          </a:xfrm>
          <a:prstGeom prst="rect">
            <a:avLst/>
          </a:prstGeom>
        </p:spPr>
      </p:pic>
    </p:spTree>
    <p:extLst>
      <p:ext uri="{BB962C8B-B14F-4D97-AF65-F5344CB8AC3E}">
        <p14:creationId xmlns:p14="http://schemas.microsoft.com/office/powerpoint/2010/main" val="1233352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867B-E6AE-42A8-A473-9095EB91E462}"/>
              </a:ext>
            </a:extLst>
          </p:cNvPr>
          <p:cNvSpPr>
            <a:spLocks noGrp="1"/>
          </p:cNvSpPr>
          <p:nvPr>
            <p:ph type="title"/>
          </p:nvPr>
        </p:nvSpPr>
        <p:spPr>
          <a:xfrm>
            <a:off x="1219200" y="243639"/>
            <a:ext cx="9601200" cy="1485900"/>
          </a:xfrm>
        </p:spPr>
        <p:txBody>
          <a:bodyPr/>
          <a:lstStyle/>
          <a:p>
            <a:r>
              <a:rPr lang="en-US" dirty="0"/>
              <a:t>Dhaka International Trade Fair</a:t>
            </a:r>
          </a:p>
        </p:txBody>
      </p:sp>
      <p:sp>
        <p:nvSpPr>
          <p:cNvPr id="3" name="Content Placeholder 2">
            <a:extLst>
              <a:ext uri="{FF2B5EF4-FFF2-40B4-BE49-F238E27FC236}">
                <a16:creationId xmlns:a16="http://schemas.microsoft.com/office/drawing/2014/main" id="{3868E59F-F69B-4096-964E-367DC7CA7B5A}"/>
              </a:ext>
            </a:extLst>
          </p:cNvPr>
          <p:cNvSpPr>
            <a:spLocks noGrp="1"/>
          </p:cNvSpPr>
          <p:nvPr>
            <p:ph idx="1"/>
          </p:nvPr>
        </p:nvSpPr>
        <p:spPr>
          <a:xfrm>
            <a:off x="1371600" y="1289136"/>
            <a:ext cx="9601200" cy="1469105"/>
          </a:xfrm>
        </p:spPr>
        <p:txBody>
          <a:bodyPr/>
          <a:lstStyle/>
          <a:p>
            <a:r>
              <a:rPr lang="en-US" b="1" dirty="0">
                <a:solidFill>
                  <a:schemeClr val="tx1"/>
                </a:solidFill>
              </a:rPr>
              <a:t>Dhaka International Trade Fair is an international trade fair in Bangladesh. It is organized by the Export Promotion Bureau together with the Ministry of Commerce of the Government of Bangladesh. DITF is held from the first week of January to the first week of February every year.</a:t>
            </a:r>
          </a:p>
        </p:txBody>
      </p:sp>
      <p:pic>
        <p:nvPicPr>
          <p:cNvPr id="4" name="Picture 3">
            <a:extLst>
              <a:ext uri="{FF2B5EF4-FFF2-40B4-BE49-F238E27FC236}">
                <a16:creationId xmlns:a16="http://schemas.microsoft.com/office/drawing/2014/main" id="{D7AB1176-1643-40FC-A88E-BA18E6F2D954}"/>
              </a:ext>
            </a:extLst>
          </p:cNvPr>
          <p:cNvPicPr>
            <a:picLocks noChangeAspect="1"/>
          </p:cNvPicPr>
          <p:nvPr/>
        </p:nvPicPr>
        <p:blipFill>
          <a:blip r:embed="rId2"/>
          <a:stretch>
            <a:fillRect/>
          </a:stretch>
        </p:blipFill>
        <p:spPr>
          <a:xfrm>
            <a:off x="3173505" y="2758241"/>
            <a:ext cx="6979024" cy="3856120"/>
          </a:xfrm>
          <a:prstGeom prst="rect">
            <a:avLst/>
          </a:prstGeom>
        </p:spPr>
      </p:pic>
    </p:spTree>
    <p:extLst>
      <p:ext uri="{BB962C8B-B14F-4D97-AF65-F5344CB8AC3E}">
        <p14:creationId xmlns:p14="http://schemas.microsoft.com/office/powerpoint/2010/main" val="2940855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C550-03A3-46D9-B1EA-00EB1FBEDAC5}"/>
              </a:ext>
            </a:extLst>
          </p:cNvPr>
          <p:cNvSpPr>
            <a:spLocks noGrp="1"/>
          </p:cNvSpPr>
          <p:nvPr>
            <p:ph type="title"/>
          </p:nvPr>
        </p:nvSpPr>
        <p:spPr>
          <a:xfrm>
            <a:off x="1295400" y="336884"/>
            <a:ext cx="9601200" cy="770021"/>
          </a:xfrm>
        </p:spPr>
        <p:txBody>
          <a:bodyPr>
            <a:normAutofit fontScale="90000"/>
          </a:bodyPr>
          <a:lstStyle/>
          <a:p>
            <a:r>
              <a:rPr lang="en-US" dirty="0"/>
              <a:t>Eid Ul </a:t>
            </a:r>
            <a:r>
              <a:rPr lang="en-US" dirty="0" err="1"/>
              <a:t>Fitr</a:t>
            </a:r>
            <a:br>
              <a:rPr lang="en-US" dirty="0"/>
            </a:br>
            <a:endParaRPr lang="en-US" dirty="0"/>
          </a:p>
        </p:txBody>
      </p:sp>
      <p:sp>
        <p:nvSpPr>
          <p:cNvPr id="3" name="Content Placeholder 2">
            <a:extLst>
              <a:ext uri="{FF2B5EF4-FFF2-40B4-BE49-F238E27FC236}">
                <a16:creationId xmlns:a16="http://schemas.microsoft.com/office/drawing/2014/main" id="{08234226-3B76-496B-AB70-957E78C82263}"/>
              </a:ext>
            </a:extLst>
          </p:cNvPr>
          <p:cNvSpPr>
            <a:spLocks noGrp="1"/>
          </p:cNvSpPr>
          <p:nvPr>
            <p:ph idx="1"/>
          </p:nvPr>
        </p:nvSpPr>
        <p:spPr>
          <a:xfrm>
            <a:off x="1371600" y="1455821"/>
            <a:ext cx="9601200" cy="1347537"/>
          </a:xfrm>
        </p:spPr>
        <p:txBody>
          <a:bodyPr/>
          <a:lstStyle/>
          <a:p>
            <a:r>
              <a:rPr lang="en-US" b="1" dirty="0">
                <a:solidFill>
                  <a:schemeClr val="tx1"/>
                </a:solidFill>
                <a:latin typeface="Arial" panose="020B0604020202020204" pitchFamily="34" charset="0"/>
                <a:cs typeface="Arial" panose="020B0604020202020204" pitchFamily="34" charset="0"/>
              </a:rPr>
              <a:t>The joyous three-day celebration, Eid ul-</a:t>
            </a:r>
            <a:r>
              <a:rPr lang="en-US" b="1" dirty="0" err="1">
                <a:solidFill>
                  <a:schemeClr val="tx1"/>
                </a:solidFill>
                <a:latin typeface="Arial" panose="020B0604020202020204" pitchFamily="34" charset="0"/>
                <a:cs typeface="Arial" panose="020B0604020202020204" pitchFamily="34" charset="0"/>
              </a:rPr>
              <a:t>Fitr</a:t>
            </a:r>
            <a:r>
              <a:rPr lang="en-US" b="1" dirty="0">
                <a:solidFill>
                  <a:schemeClr val="tx1"/>
                </a:solidFill>
                <a:latin typeface="Arial" panose="020B0604020202020204" pitchFamily="34" charset="0"/>
                <a:cs typeface="Arial" panose="020B0604020202020204" pitchFamily="34" charset="0"/>
              </a:rPr>
              <a:t> falls on the first day of Shawwal, the month which follows Ramadan in the Islamic calendar. However, the celebrations begin upon the sighting of the new moon which marks the end of the month of fasting and prayer.</a:t>
            </a:r>
          </a:p>
        </p:txBody>
      </p:sp>
      <p:pic>
        <p:nvPicPr>
          <p:cNvPr id="4" name="Picture 3">
            <a:extLst>
              <a:ext uri="{FF2B5EF4-FFF2-40B4-BE49-F238E27FC236}">
                <a16:creationId xmlns:a16="http://schemas.microsoft.com/office/drawing/2014/main" id="{130F5310-1C7A-40B6-BD93-D4A7661524A5}"/>
              </a:ext>
            </a:extLst>
          </p:cNvPr>
          <p:cNvPicPr>
            <a:picLocks noChangeAspect="1"/>
          </p:cNvPicPr>
          <p:nvPr/>
        </p:nvPicPr>
        <p:blipFill>
          <a:blip r:embed="rId2"/>
          <a:stretch>
            <a:fillRect/>
          </a:stretch>
        </p:blipFill>
        <p:spPr>
          <a:xfrm>
            <a:off x="1816768" y="2803358"/>
            <a:ext cx="9300411" cy="3717758"/>
          </a:xfrm>
          <a:prstGeom prst="rect">
            <a:avLst/>
          </a:prstGeom>
        </p:spPr>
      </p:pic>
    </p:spTree>
    <p:extLst>
      <p:ext uri="{BB962C8B-B14F-4D97-AF65-F5344CB8AC3E}">
        <p14:creationId xmlns:p14="http://schemas.microsoft.com/office/powerpoint/2010/main" val="974078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16706-89C1-4798-8AFF-CCF7B5E7B10A}"/>
              </a:ext>
            </a:extLst>
          </p:cNvPr>
          <p:cNvSpPr>
            <a:spLocks noGrp="1"/>
          </p:cNvSpPr>
          <p:nvPr>
            <p:ph type="title"/>
          </p:nvPr>
        </p:nvSpPr>
        <p:spPr>
          <a:xfrm>
            <a:off x="1371600" y="685800"/>
            <a:ext cx="9601200" cy="721895"/>
          </a:xfrm>
        </p:spPr>
        <p:txBody>
          <a:bodyPr>
            <a:normAutofit fontScale="90000"/>
          </a:bodyPr>
          <a:lstStyle/>
          <a:p>
            <a:r>
              <a:rPr lang="en-US" dirty="0"/>
              <a:t>Eid Ul </a:t>
            </a:r>
            <a:r>
              <a:rPr lang="en-US" dirty="0" err="1"/>
              <a:t>Adha</a:t>
            </a:r>
            <a:br>
              <a:rPr lang="en-US" dirty="0"/>
            </a:br>
            <a:endParaRPr lang="en-US" dirty="0"/>
          </a:p>
        </p:txBody>
      </p:sp>
      <p:sp>
        <p:nvSpPr>
          <p:cNvPr id="3" name="Content Placeholder 2">
            <a:extLst>
              <a:ext uri="{FF2B5EF4-FFF2-40B4-BE49-F238E27FC236}">
                <a16:creationId xmlns:a16="http://schemas.microsoft.com/office/drawing/2014/main" id="{BC5D5388-9186-452B-8740-BE4B26693DE2}"/>
              </a:ext>
            </a:extLst>
          </p:cNvPr>
          <p:cNvSpPr>
            <a:spLocks noGrp="1"/>
          </p:cNvSpPr>
          <p:nvPr>
            <p:ph idx="1"/>
          </p:nvPr>
        </p:nvSpPr>
        <p:spPr>
          <a:xfrm>
            <a:off x="1371600" y="1503947"/>
            <a:ext cx="9601200" cy="1130969"/>
          </a:xfrm>
        </p:spPr>
        <p:txBody>
          <a:bodyPr/>
          <a:lstStyle/>
          <a:p>
            <a:r>
              <a:rPr lang="en-US" b="1" dirty="0">
                <a:solidFill>
                  <a:schemeClr val="tx1"/>
                </a:solidFill>
              </a:rPr>
              <a:t>Eid ul-</a:t>
            </a:r>
            <a:r>
              <a:rPr lang="en-US" b="1" dirty="0" err="1">
                <a:solidFill>
                  <a:schemeClr val="tx1"/>
                </a:solidFill>
              </a:rPr>
              <a:t>Adha</a:t>
            </a:r>
            <a:r>
              <a:rPr lang="en-US" b="1" dirty="0">
                <a:solidFill>
                  <a:schemeClr val="tx1"/>
                </a:solidFill>
              </a:rPr>
              <a:t> also known as the Feast of sacrifice falls on the 10th day of the Islamic calendar’s last month, </a:t>
            </a:r>
            <a:r>
              <a:rPr lang="en-US" b="1" dirty="0" err="1">
                <a:solidFill>
                  <a:schemeClr val="tx1"/>
                </a:solidFill>
              </a:rPr>
              <a:t>Dhu</a:t>
            </a:r>
            <a:r>
              <a:rPr lang="en-US" b="1" dirty="0">
                <a:solidFill>
                  <a:schemeClr val="tx1"/>
                </a:solidFill>
              </a:rPr>
              <a:t> al-</a:t>
            </a:r>
            <a:r>
              <a:rPr lang="en-US" b="1" dirty="0" err="1">
                <a:solidFill>
                  <a:schemeClr val="tx1"/>
                </a:solidFill>
              </a:rPr>
              <a:t>Hijjah</a:t>
            </a:r>
            <a:r>
              <a:rPr lang="en-US" b="1" dirty="0">
                <a:solidFill>
                  <a:schemeClr val="tx1"/>
                </a:solidFill>
              </a:rPr>
              <a:t>. All over the world, Muslims who can afford a cow, goat or sheep sacrifice it as a reminder of Ibrahim’s obedience to Allah.</a:t>
            </a:r>
          </a:p>
        </p:txBody>
      </p:sp>
      <p:pic>
        <p:nvPicPr>
          <p:cNvPr id="4" name="Picture 3">
            <a:extLst>
              <a:ext uri="{FF2B5EF4-FFF2-40B4-BE49-F238E27FC236}">
                <a16:creationId xmlns:a16="http://schemas.microsoft.com/office/drawing/2014/main" id="{B3C76470-A803-4C13-B53A-E2062C40FD63}"/>
              </a:ext>
            </a:extLst>
          </p:cNvPr>
          <p:cNvPicPr>
            <a:picLocks noChangeAspect="1"/>
          </p:cNvPicPr>
          <p:nvPr/>
        </p:nvPicPr>
        <p:blipFill>
          <a:blip r:embed="rId2"/>
          <a:stretch>
            <a:fillRect/>
          </a:stretch>
        </p:blipFill>
        <p:spPr>
          <a:xfrm>
            <a:off x="1780674" y="2971800"/>
            <a:ext cx="9192126" cy="3886200"/>
          </a:xfrm>
          <a:prstGeom prst="rect">
            <a:avLst/>
          </a:prstGeom>
        </p:spPr>
      </p:pic>
    </p:spTree>
    <p:extLst>
      <p:ext uri="{BB962C8B-B14F-4D97-AF65-F5344CB8AC3E}">
        <p14:creationId xmlns:p14="http://schemas.microsoft.com/office/powerpoint/2010/main" val="2062998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8D141-F82E-4BD1-BFE2-6F0FBAD1AE43}"/>
              </a:ext>
            </a:extLst>
          </p:cNvPr>
          <p:cNvSpPr>
            <a:spLocks noGrp="1"/>
          </p:cNvSpPr>
          <p:nvPr>
            <p:ph type="title"/>
          </p:nvPr>
        </p:nvSpPr>
        <p:spPr>
          <a:xfrm>
            <a:off x="1371600" y="685800"/>
            <a:ext cx="9601200" cy="709863"/>
          </a:xfrm>
        </p:spPr>
        <p:txBody>
          <a:bodyPr>
            <a:normAutofit fontScale="90000"/>
          </a:bodyPr>
          <a:lstStyle/>
          <a:p>
            <a:r>
              <a:rPr lang="en-US" dirty="0"/>
              <a:t>MUHARRAM</a:t>
            </a:r>
            <a:br>
              <a:rPr lang="en-US" dirty="0"/>
            </a:br>
            <a:endParaRPr lang="en-US" dirty="0"/>
          </a:p>
        </p:txBody>
      </p:sp>
      <p:sp>
        <p:nvSpPr>
          <p:cNvPr id="3" name="Content Placeholder 2">
            <a:extLst>
              <a:ext uri="{FF2B5EF4-FFF2-40B4-BE49-F238E27FC236}">
                <a16:creationId xmlns:a16="http://schemas.microsoft.com/office/drawing/2014/main" id="{A26D69AC-2BD4-416F-B0D7-5EFFE0B9FB6F}"/>
              </a:ext>
            </a:extLst>
          </p:cNvPr>
          <p:cNvSpPr>
            <a:spLocks noGrp="1"/>
          </p:cNvSpPr>
          <p:nvPr>
            <p:ph idx="1"/>
          </p:nvPr>
        </p:nvSpPr>
        <p:spPr>
          <a:xfrm>
            <a:off x="1371600" y="1395664"/>
            <a:ext cx="9601200" cy="1046748"/>
          </a:xfrm>
        </p:spPr>
        <p:txBody>
          <a:bodyPr>
            <a:normAutofit fontScale="92500" lnSpcReduction="20000"/>
          </a:bodyPr>
          <a:lstStyle/>
          <a:p>
            <a:r>
              <a:rPr lang="en-US" b="1" dirty="0">
                <a:solidFill>
                  <a:schemeClr val="tx1"/>
                </a:solidFill>
              </a:rPr>
              <a:t>Muharram is the first month, which marks the beginning of a new year in Islamic calendar. Muslims all across the world begin the Islamic New Year with the month of Muharram, which started on September 1 this year. In fact, the month of Muharram is considered the second most holy month after Ramzan.</a:t>
            </a:r>
          </a:p>
        </p:txBody>
      </p:sp>
      <p:pic>
        <p:nvPicPr>
          <p:cNvPr id="4" name="Picture 3">
            <a:extLst>
              <a:ext uri="{FF2B5EF4-FFF2-40B4-BE49-F238E27FC236}">
                <a16:creationId xmlns:a16="http://schemas.microsoft.com/office/drawing/2014/main" id="{BB6DF363-73F0-4D04-B43E-7818CDF6144B}"/>
              </a:ext>
            </a:extLst>
          </p:cNvPr>
          <p:cNvPicPr>
            <a:picLocks noChangeAspect="1"/>
          </p:cNvPicPr>
          <p:nvPr/>
        </p:nvPicPr>
        <p:blipFill>
          <a:blip r:embed="rId2"/>
          <a:stretch>
            <a:fillRect/>
          </a:stretch>
        </p:blipFill>
        <p:spPr>
          <a:xfrm>
            <a:off x="1566936" y="2543175"/>
            <a:ext cx="9938084" cy="4314825"/>
          </a:xfrm>
          <a:prstGeom prst="rect">
            <a:avLst/>
          </a:prstGeom>
        </p:spPr>
      </p:pic>
    </p:spTree>
    <p:extLst>
      <p:ext uri="{BB962C8B-B14F-4D97-AF65-F5344CB8AC3E}">
        <p14:creationId xmlns:p14="http://schemas.microsoft.com/office/powerpoint/2010/main" val="1177174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1B20F-2FA0-4CFB-81FE-0B0CD1FA7225}"/>
              </a:ext>
            </a:extLst>
          </p:cNvPr>
          <p:cNvSpPr>
            <a:spLocks noGrp="1"/>
          </p:cNvSpPr>
          <p:nvPr>
            <p:ph type="title"/>
          </p:nvPr>
        </p:nvSpPr>
        <p:spPr>
          <a:xfrm>
            <a:off x="1371600" y="685800"/>
            <a:ext cx="9601200" cy="818147"/>
          </a:xfrm>
        </p:spPr>
        <p:txBody>
          <a:bodyPr>
            <a:normAutofit fontScale="90000"/>
          </a:bodyPr>
          <a:lstStyle/>
          <a:p>
            <a:r>
              <a:rPr lang="en-US" dirty="0"/>
              <a:t>CHIRSTMAS</a:t>
            </a:r>
            <a:br>
              <a:rPr lang="en-US" dirty="0"/>
            </a:br>
            <a:endParaRPr lang="en-US" dirty="0"/>
          </a:p>
        </p:txBody>
      </p:sp>
      <p:sp>
        <p:nvSpPr>
          <p:cNvPr id="3" name="Content Placeholder 2">
            <a:extLst>
              <a:ext uri="{FF2B5EF4-FFF2-40B4-BE49-F238E27FC236}">
                <a16:creationId xmlns:a16="http://schemas.microsoft.com/office/drawing/2014/main" id="{39D923FB-61BC-477E-BB79-F4184508835C}"/>
              </a:ext>
            </a:extLst>
          </p:cNvPr>
          <p:cNvSpPr>
            <a:spLocks noGrp="1"/>
          </p:cNvSpPr>
          <p:nvPr>
            <p:ph idx="1"/>
          </p:nvPr>
        </p:nvSpPr>
        <p:spPr>
          <a:xfrm>
            <a:off x="1371600" y="1503948"/>
            <a:ext cx="9601200" cy="1371600"/>
          </a:xfrm>
        </p:spPr>
        <p:txBody>
          <a:bodyPr/>
          <a:lstStyle/>
          <a:p>
            <a:r>
              <a:rPr lang="en-US" b="1" dirty="0">
                <a:solidFill>
                  <a:schemeClr val="tx1"/>
                </a:solidFill>
                <a:latin typeface="Arial" panose="020B0604020202020204" pitchFamily="34" charset="0"/>
                <a:cs typeface="Arial" panose="020B0604020202020204" pitchFamily="34" charset="0"/>
              </a:rPr>
              <a:t>Christmas, known as "Bara Din" or The Big Day in Bangla is celebrated with festivities in Dhaka and elsewhere in the country. Functions include illumination of churches, decorating Christmas tree &amp; other festivities.</a:t>
            </a:r>
          </a:p>
        </p:txBody>
      </p:sp>
      <p:pic>
        <p:nvPicPr>
          <p:cNvPr id="4" name="Picture 3">
            <a:extLst>
              <a:ext uri="{FF2B5EF4-FFF2-40B4-BE49-F238E27FC236}">
                <a16:creationId xmlns:a16="http://schemas.microsoft.com/office/drawing/2014/main" id="{4562F179-CD48-4EA4-BF8F-586C1DB00CD3}"/>
              </a:ext>
            </a:extLst>
          </p:cNvPr>
          <p:cNvPicPr>
            <a:picLocks noChangeAspect="1"/>
          </p:cNvPicPr>
          <p:nvPr/>
        </p:nvPicPr>
        <p:blipFill>
          <a:blip r:embed="rId2"/>
          <a:stretch>
            <a:fillRect/>
          </a:stretch>
        </p:blipFill>
        <p:spPr>
          <a:xfrm>
            <a:off x="2904564" y="2628899"/>
            <a:ext cx="7238763" cy="3928311"/>
          </a:xfrm>
          <a:prstGeom prst="rect">
            <a:avLst/>
          </a:prstGeom>
        </p:spPr>
      </p:pic>
    </p:spTree>
    <p:extLst>
      <p:ext uri="{BB962C8B-B14F-4D97-AF65-F5344CB8AC3E}">
        <p14:creationId xmlns:p14="http://schemas.microsoft.com/office/powerpoint/2010/main" val="3672499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1E71-095F-4B57-95C6-3D4D0F59BCF7}"/>
              </a:ext>
            </a:extLst>
          </p:cNvPr>
          <p:cNvSpPr>
            <a:spLocks noGrp="1"/>
          </p:cNvSpPr>
          <p:nvPr>
            <p:ph type="title"/>
          </p:nvPr>
        </p:nvSpPr>
        <p:spPr>
          <a:xfrm>
            <a:off x="1371600" y="685800"/>
            <a:ext cx="9601200" cy="577516"/>
          </a:xfrm>
        </p:spPr>
        <p:txBody>
          <a:bodyPr>
            <a:normAutofit fontScale="90000"/>
          </a:bodyPr>
          <a:lstStyle/>
          <a:p>
            <a:r>
              <a:rPr lang="en-US" dirty="0"/>
              <a:t>DURGA PUJA</a:t>
            </a:r>
            <a:br>
              <a:rPr lang="en-US" dirty="0"/>
            </a:br>
            <a:endParaRPr lang="en-US" dirty="0"/>
          </a:p>
        </p:txBody>
      </p:sp>
      <p:sp>
        <p:nvSpPr>
          <p:cNvPr id="3" name="Content Placeholder 2">
            <a:extLst>
              <a:ext uri="{FF2B5EF4-FFF2-40B4-BE49-F238E27FC236}">
                <a16:creationId xmlns:a16="http://schemas.microsoft.com/office/drawing/2014/main" id="{0CDBBDD7-85F4-4E5E-AAB4-2E7C8994E4BC}"/>
              </a:ext>
            </a:extLst>
          </p:cNvPr>
          <p:cNvSpPr>
            <a:spLocks noGrp="1"/>
          </p:cNvSpPr>
          <p:nvPr>
            <p:ph idx="1"/>
          </p:nvPr>
        </p:nvSpPr>
        <p:spPr>
          <a:xfrm>
            <a:off x="1371600" y="1431758"/>
            <a:ext cx="9601200" cy="1239253"/>
          </a:xfrm>
        </p:spPr>
        <p:txBody>
          <a:bodyPr/>
          <a:lstStyle/>
          <a:p>
            <a:r>
              <a:rPr lang="en-US" b="1" dirty="0">
                <a:solidFill>
                  <a:schemeClr val="tx1"/>
                </a:solidFill>
              </a:rPr>
              <a:t>Durga Puja, the biggest festival of the Hindu community in the country, continues for ten days with the last three days being the most joyful. The festivities culminate with the idol of goddess Durga immersed in the river. </a:t>
            </a:r>
          </a:p>
        </p:txBody>
      </p:sp>
      <p:pic>
        <p:nvPicPr>
          <p:cNvPr id="4" name="Picture 3">
            <a:extLst>
              <a:ext uri="{FF2B5EF4-FFF2-40B4-BE49-F238E27FC236}">
                <a16:creationId xmlns:a16="http://schemas.microsoft.com/office/drawing/2014/main" id="{5D76B45F-1CF0-4385-B277-3C43409291FD}"/>
              </a:ext>
            </a:extLst>
          </p:cNvPr>
          <p:cNvPicPr>
            <a:picLocks noChangeAspect="1"/>
          </p:cNvPicPr>
          <p:nvPr/>
        </p:nvPicPr>
        <p:blipFill>
          <a:blip r:embed="rId2"/>
          <a:stretch>
            <a:fillRect/>
          </a:stretch>
        </p:blipFill>
        <p:spPr>
          <a:xfrm>
            <a:off x="3244045" y="2671010"/>
            <a:ext cx="6989168" cy="3850813"/>
          </a:xfrm>
          <a:prstGeom prst="rect">
            <a:avLst/>
          </a:prstGeom>
        </p:spPr>
      </p:pic>
    </p:spTree>
    <p:extLst>
      <p:ext uri="{BB962C8B-B14F-4D97-AF65-F5344CB8AC3E}">
        <p14:creationId xmlns:p14="http://schemas.microsoft.com/office/powerpoint/2010/main" val="3445002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5CE0B-0D96-4A19-964B-7D449CF3C427}"/>
              </a:ext>
            </a:extLst>
          </p:cNvPr>
          <p:cNvSpPr>
            <a:spLocks noGrp="1"/>
          </p:cNvSpPr>
          <p:nvPr>
            <p:ph type="title"/>
          </p:nvPr>
        </p:nvSpPr>
        <p:spPr>
          <a:xfrm>
            <a:off x="968377" y="965200"/>
            <a:ext cx="4474140" cy="3175373"/>
          </a:xfrm>
        </p:spPr>
        <p:txBody>
          <a:bodyPr vert="horz" lIns="91440" tIns="45720" rIns="91440" bIns="45720" rtlCol="0" anchor="b">
            <a:normAutofit fontScale="90000"/>
          </a:bodyPr>
          <a:lstStyle/>
          <a:p>
            <a:r>
              <a:rPr lang="en-US" sz="4700" b="1" dirty="0"/>
              <a:t>The role of media to promote Democracy in Bangladesh</a:t>
            </a:r>
          </a:p>
        </p:txBody>
      </p:sp>
      <p:pic>
        <p:nvPicPr>
          <p:cNvPr id="5" name="Picture 4">
            <a:extLst>
              <a:ext uri="{FF2B5EF4-FFF2-40B4-BE49-F238E27FC236}">
                <a16:creationId xmlns:a16="http://schemas.microsoft.com/office/drawing/2014/main" id="{0FA2FBB0-A1A6-40C0-AAD5-1FCCEC1E9F38}"/>
              </a:ext>
            </a:extLst>
          </p:cNvPr>
          <p:cNvPicPr>
            <a:picLocks noChangeAspect="1"/>
          </p:cNvPicPr>
          <p:nvPr/>
        </p:nvPicPr>
        <p:blipFill rotWithShape="1">
          <a:blip r:embed="rId2"/>
          <a:srcRect b="8065"/>
          <a:stretch/>
        </p:blipFill>
        <p:spPr>
          <a:xfrm>
            <a:off x="6065665" y="0"/>
            <a:ext cx="6101103" cy="3377565"/>
          </a:xfrm>
          <a:prstGeom prst="rect">
            <a:avLst/>
          </a:prstGeom>
        </p:spPr>
      </p:pic>
      <p:pic>
        <p:nvPicPr>
          <p:cNvPr id="6" name="Picture 5">
            <a:extLst>
              <a:ext uri="{FF2B5EF4-FFF2-40B4-BE49-F238E27FC236}">
                <a16:creationId xmlns:a16="http://schemas.microsoft.com/office/drawing/2014/main" id="{0CC25683-469B-450E-95C7-074C0C3F0A4F}"/>
              </a:ext>
            </a:extLst>
          </p:cNvPr>
          <p:cNvPicPr>
            <a:picLocks noChangeAspect="1"/>
          </p:cNvPicPr>
          <p:nvPr/>
        </p:nvPicPr>
        <p:blipFill>
          <a:blip r:embed="rId3"/>
          <a:stretch>
            <a:fillRect/>
          </a:stretch>
        </p:blipFill>
        <p:spPr>
          <a:xfrm>
            <a:off x="6090897" y="3474720"/>
            <a:ext cx="3007289" cy="3383280"/>
          </a:xfrm>
          <a:prstGeom prst="rect">
            <a:avLst/>
          </a:prstGeom>
        </p:spPr>
      </p:pic>
      <p:pic>
        <p:nvPicPr>
          <p:cNvPr id="4" name="Content Placeholder 3">
            <a:extLst>
              <a:ext uri="{FF2B5EF4-FFF2-40B4-BE49-F238E27FC236}">
                <a16:creationId xmlns:a16="http://schemas.microsoft.com/office/drawing/2014/main" id="{CAFB6C98-02F6-4EAE-A026-55CA38C77E63}"/>
              </a:ext>
            </a:extLst>
          </p:cNvPr>
          <p:cNvPicPr>
            <a:picLocks noGrp="1" noChangeAspect="1"/>
          </p:cNvPicPr>
          <p:nvPr>
            <p:ph idx="1"/>
          </p:nvPr>
        </p:nvPicPr>
        <p:blipFill rotWithShape="1">
          <a:blip r:embed="rId4"/>
          <a:srcRect l="9427" t="84" r="10681" b="-84"/>
          <a:stretch/>
        </p:blipFill>
        <p:spPr>
          <a:xfrm>
            <a:off x="9184522" y="3429000"/>
            <a:ext cx="2982245" cy="3429000"/>
          </a:xfrm>
          <a:prstGeom prst="rect">
            <a:avLst/>
          </a:prstGeom>
        </p:spPr>
      </p:pic>
    </p:spTree>
    <p:extLst>
      <p:ext uri="{BB962C8B-B14F-4D97-AF65-F5344CB8AC3E}">
        <p14:creationId xmlns:p14="http://schemas.microsoft.com/office/powerpoint/2010/main" val="1937737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3EAB-FA11-4B8F-B47D-950D2724EF7E}"/>
              </a:ext>
            </a:extLst>
          </p:cNvPr>
          <p:cNvSpPr>
            <a:spLocks noGrp="1"/>
          </p:cNvSpPr>
          <p:nvPr>
            <p:ph type="title"/>
          </p:nvPr>
        </p:nvSpPr>
        <p:spPr>
          <a:xfrm>
            <a:off x="838201" y="345810"/>
            <a:ext cx="5120561" cy="1325563"/>
          </a:xfrm>
        </p:spPr>
        <p:txBody>
          <a:bodyPr>
            <a:normAutofit/>
          </a:bodyPr>
          <a:lstStyle/>
          <a:p>
            <a:r>
              <a:rPr lang="en-US" b="1" dirty="0">
                <a:effectLst>
                  <a:outerShdw blurRad="38100" dist="38100" dir="2700000" algn="tl">
                    <a:srgbClr val="000000">
                      <a:alpha val="43137"/>
                    </a:srgbClr>
                  </a:outerShdw>
                </a:effectLst>
              </a:rPr>
              <a:t>What is Democracy</a:t>
            </a:r>
          </a:p>
        </p:txBody>
      </p:sp>
      <p:sp>
        <p:nvSpPr>
          <p:cNvPr id="3" name="Content Placeholder 2">
            <a:extLst>
              <a:ext uri="{FF2B5EF4-FFF2-40B4-BE49-F238E27FC236}">
                <a16:creationId xmlns:a16="http://schemas.microsoft.com/office/drawing/2014/main" id="{55B8CC5D-9969-405F-B266-E0D9985F4C16}"/>
              </a:ext>
            </a:extLst>
          </p:cNvPr>
          <p:cNvSpPr>
            <a:spLocks noGrp="1"/>
          </p:cNvSpPr>
          <p:nvPr>
            <p:ph idx="1"/>
          </p:nvPr>
        </p:nvSpPr>
        <p:spPr>
          <a:xfrm>
            <a:off x="838201" y="1825625"/>
            <a:ext cx="5092194" cy="4351338"/>
          </a:xfrm>
        </p:spPr>
        <p:txBody>
          <a:bodyPr>
            <a:normAutofit lnSpcReduction="10000"/>
          </a:bodyPr>
          <a:lstStyle/>
          <a:p>
            <a:pPr marL="0" indent="0">
              <a:buNone/>
            </a:pPr>
            <a:r>
              <a:rPr lang="en-US" sz="2200" b="1">
                <a:highlight>
                  <a:srgbClr val="FFFF00"/>
                </a:highlight>
              </a:rPr>
              <a:t>Democracy means rule by the people. The name is used for different forms of government, where the people can take part in the decisions that affect the way their community is run.</a:t>
            </a:r>
          </a:p>
          <a:p>
            <a:pPr marL="0" indent="0">
              <a:buNone/>
            </a:pPr>
            <a:endParaRPr lang="en-US" sz="2200">
              <a:highlight>
                <a:srgbClr val="FFFF00"/>
              </a:highlight>
            </a:endParaRPr>
          </a:p>
          <a:p>
            <a:pPr marL="0" indent="0">
              <a:buNone/>
            </a:pPr>
            <a:r>
              <a:rPr lang="en-US" sz="2200" b="1"/>
              <a:t>Types of democracy </a:t>
            </a:r>
            <a:r>
              <a:rPr lang="en-US" sz="2200"/>
              <a:t>:</a:t>
            </a:r>
          </a:p>
          <a:p>
            <a:r>
              <a:rPr lang="en-US" sz="2200" b="1" i="1"/>
              <a:t>Direct democracy.</a:t>
            </a:r>
          </a:p>
          <a:p>
            <a:r>
              <a:rPr lang="en-US" sz="2200" b="1" i="1"/>
              <a:t>Representative democracy.</a:t>
            </a:r>
          </a:p>
          <a:p>
            <a:r>
              <a:rPr lang="en-US" sz="2200" b="1" i="1"/>
              <a:t>Constitutional democracy.</a:t>
            </a:r>
          </a:p>
          <a:p>
            <a:r>
              <a:rPr lang="en-US" sz="2200" b="1" i="1"/>
              <a:t>Monitory democracy.</a:t>
            </a:r>
          </a:p>
        </p:txBody>
      </p:sp>
      <p:pic>
        <p:nvPicPr>
          <p:cNvPr id="5" name="Picture 4">
            <a:extLst>
              <a:ext uri="{FF2B5EF4-FFF2-40B4-BE49-F238E27FC236}">
                <a16:creationId xmlns:a16="http://schemas.microsoft.com/office/drawing/2014/main" id="{F506FED1-9C2A-443D-93DD-CB81E3E410C8}"/>
              </a:ext>
            </a:extLst>
          </p:cNvPr>
          <p:cNvPicPr>
            <a:picLocks noChangeAspect="1"/>
          </p:cNvPicPr>
          <p:nvPr/>
        </p:nvPicPr>
        <p:blipFill rotWithShape="1">
          <a:blip r:embed="rId2"/>
          <a:srcRect l="16655" r="14214"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4" name="Picture 3">
            <a:extLst>
              <a:ext uri="{FF2B5EF4-FFF2-40B4-BE49-F238E27FC236}">
                <a16:creationId xmlns:a16="http://schemas.microsoft.com/office/drawing/2014/main" id="{C55CBBBB-D177-46D7-89FE-32B213958B95}"/>
              </a:ext>
            </a:extLst>
          </p:cNvPr>
          <p:cNvPicPr>
            <a:picLocks noChangeAspect="1"/>
          </p:cNvPicPr>
          <p:nvPr/>
        </p:nvPicPr>
        <p:blipFill rotWithShape="1">
          <a:blip r:embed="rId3"/>
          <a:srcRect l="18825" r="16065" b="-2602"/>
          <a:stretch/>
        </p:blipFill>
        <p:spPr>
          <a:xfrm>
            <a:off x="6095999" y="0"/>
            <a:ext cx="3690939" cy="3086100"/>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287423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Religion&lt;br /&gt;Muslim 90%, Hindu 9%, other 1% (1998) &lt;br /&gt;Source:en.wikipedia.org/wiki/Demographics_of_Bangladesh&lt;br /&gt;">
            <a:extLst>
              <a:ext uri="{FF2B5EF4-FFF2-40B4-BE49-F238E27FC236}">
                <a16:creationId xmlns:a16="http://schemas.microsoft.com/office/drawing/2014/main" id="{B877B9A2-1070-FD2F-349C-D6004F2BA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3289" y="1177635"/>
            <a:ext cx="5037037" cy="462741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Muslim Population&lt;br /&gt; across Bangladesh&lt;br /&gt;Hindu Population&lt;br /&gt; across Bangladesh&lt;br /&gt;">
            <a:extLst>
              <a:ext uri="{FF2B5EF4-FFF2-40B4-BE49-F238E27FC236}">
                <a16:creationId xmlns:a16="http://schemas.microsoft.com/office/drawing/2014/main" id="{CF80F669-621F-E1CF-FB4B-10C9ADA4F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981" y="1177636"/>
            <a:ext cx="5611091" cy="462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433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AF96-72CE-42B9-B20F-B945D59F2A44}"/>
              </a:ext>
            </a:extLst>
          </p:cNvPr>
          <p:cNvSpPr>
            <a:spLocks noGrp="1"/>
          </p:cNvSpPr>
          <p:nvPr>
            <p:ph type="title"/>
          </p:nvPr>
        </p:nvSpPr>
        <p:spPr>
          <a:xfrm>
            <a:off x="971368" y="371719"/>
            <a:ext cx="6125964" cy="1906863"/>
          </a:xfrm>
        </p:spPr>
        <p:txBody>
          <a:bodyPr anchor="b">
            <a:normAutofit/>
          </a:bodyPr>
          <a:lstStyle/>
          <a:p>
            <a:r>
              <a:rPr lang="en-US" dirty="0"/>
              <a:t>How democracy works :</a:t>
            </a:r>
          </a:p>
        </p:txBody>
      </p:sp>
      <p:sp>
        <p:nvSpPr>
          <p:cNvPr id="3" name="Content Placeholder 2">
            <a:extLst>
              <a:ext uri="{FF2B5EF4-FFF2-40B4-BE49-F238E27FC236}">
                <a16:creationId xmlns:a16="http://schemas.microsoft.com/office/drawing/2014/main" id="{6DCB0C82-6E77-4032-84C7-BE53007505E0}"/>
              </a:ext>
            </a:extLst>
          </p:cNvPr>
          <p:cNvSpPr>
            <a:spLocks noGrp="1"/>
          </p:cNvSpPr>
          <p:nvPr>
            <p:ph idx="1"/>
          </p:nvPr>
        </p:nvSpPr>
        <p:spPr>
          <a:xfrm>
            <a:off x="971368" y="2711395"/>
            <a:ext cx="4114801" cy="3465568"/>
          </a:xfrm>
        </p:spPr>
        <p:txBody>
          <a:bodyPr>
            <a:normAutofit/>
          </a:bodyPr>
          <a:lstStyle/>
          <a:p>
            <a:pPr marL="0" indent="0">
              <a:buNone/>
            </a:pPr>
            <a:r>
              <a:rPr lang="en-US" sz="2000"/>
              <a:t>Politics of Bangladesh takes place in a framework of a parliamentary representative democratic republic, whereby the Prime Minister of Bangladesh is the head of government, and of a multi-party system. Executive power is exercised by the government. Legislative power is vested in both the government and parliament</a:t>
            </a:r>
          </a:p>
        </p:txBody>
      </p:sp>
      <p:pic>
        <p:nvPicPr>
          <p:cNvPr id="4" name="Picture 3">
            <a:extLst>
              <a:ext uri="{FF2B5EF4-FFF2-40B4-BE49-F238E27FC236}">
                <a16:creationId xmlns:a16="http://schemas.microsoft.com/office/drawing/2014/main" id="{0FEAE27F-B514-4C61-87E9-DECB04F8010C}"/>
              </a:ext>
            </a:extLst>
          </p:cNvPr>
          <p:cNvPicPr>
            <a:picLocks noChangeAspect="1"/>
          </p:cNvPicPr>
          <p:nvPr/>
        </p:nvPicPr>
        <p:blipFill rotWithShape="1">
          <a:blip r:embed="rId2"/>
          <a:srcRect l="4145" t="528" r="29352" b="-528"/>
          <a:stretch/>
        </p:blipFill>
        <p:spPr>
          <a:xfrm>
            <a:off x="8452968" y="3681459"/>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5" name="Picture 4">
            <a:extLst>
              <a:ext uri="{FF2B5EF4-FFF2-40B4-BE49-F238E27FC236}">
                <a16:creationId xmlns:a16="http://schemas.microsoft.com/office/drawing/2014/main" id="{5A8CE906-B9F1-40C4-9319-1B1ACF0EF654}"/>
              </a:ext>
            </a:extLst>
          </p:cNvPr>
          <p:cNvPicPr>
            <a:picLocks noChangeAspect="1"/>
          </p:cNvPicPr>
          <p:nvPr/>
        </p:nvPicPr>
        <p:blipFill rotWithShape="1">
          <a:blip r:embed="rId3"/>
          <a:srcRect l="5961" t="-2712" r="5445" b="2"/>
          <a:stretch/>
        </p:blipFill>
        <p:spPr>
          <a:xfrm>
            <a:off x="4693088" y="3228975"/>
            <a:ext cx="3950849" cy="3600450"/>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6" name="Picture 5">
            <a:extLst>
              <a:ext uri="{FF2B5EF4-FFF2-40B4-BE49-F238E27FC236}">
                <a16:creationId xmlns:a16="http://schemas.microsoft.com/office/drawing/2014/main" id="{6CCC1EE4-6684-4E85-A4BF-14D99E39E798}"/>
              </a:ext>
            </a:extLst>
          </p:cNvPr>
          <p:cNvPicPr>
            <a:picLocks noChangeAspect="1"/>
          </p:cNvPicPr>
          <p:nvPr/>
        </p:nvPicPr>
        <p:blipFill rotWithShape="1">
          <a:blip r:embed="rId4"/>
          <a:srcRect l="-23620" t="-1565" r="-242" b="-12769"/>
          <a:stretch/>
        </p:blipFill>
        <p:spPr>
          <a:xfrm>
            <a:off x="6096000" y="-5"/>
            <a:ext cx="6104900" cy="4043368"/>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7813854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03F145-F177-4E1F-B208-41A6E5037B40}"/>
              </a:ext>
            </a:extLst>
          </p:cNvPr>
          <p:cNvPicPr>
            <a:picLocks noChangeAspect="1"/>
          </p:cNvPicPr>
          <p:nvPr/>
        </p:nvPicPr>
        <p:blipFill>
          <a:blip r:embed="rId2"/>
          <a:stretch>
            <a:fillRect/>
          </a:stretch>
        </p:blipFill>
        <p:spPr>
          <a:xfrm>
            <a:off x="786385" y="2554785"/>
            <a:ext cx="5270026" cy="3188365"/>
          </a:xfrm>
          <a:prstGeom prst="rect">
            <a:avLst/>
          </a:prstGeom>
        </p:spPr>
      </p:pic>
      <p:sp>
        <p:nvSpPr>
          <p:cNvPr id="2" name="Title 1">
            <a:extLst>
              <a:ext uri="{FF2B5EF4-FFF2-40B4-BE49-F238E27FC236}">
                <a16:creationId xmlns:a16="http://schemas.microsoft.com/office/drawing/2014/main" id="{A88E5051-56C3-49A4-A665-84DCA64F8B7A}"/>
              </a:ext>
            </a:extLst>
          </p:cNvPr>
          <p:cNvSpPr>
            <a:spLocks noGrp="1"/>
          </p:cNvSpPr>
          <p:nvPr>
            <p:ph type="title"/>
          </p:nvPr>
        </p:nvSpPr>
        <p:spPr>
          <a:xfrm>
            <a:off x="786384" y="576072"/>
            <a:ext cx="10377484" cy="1546533"/>
          </a:xfrm>
        </p:spPr>
        <p:txBody>
          <a:bodyPr anchor="t">
            <a:normAutofit/>
          </a:bodyPr>
          <a:lstStyle/>
          <a:p>
            <a:r>
              <a:rPr lang="en-US" sz="4800" b="1" i="1" dirty="0">
                <a:solidFill>
                  <a:schemeClr val="bg1"/>
                </a:solidFill>
              </a:rPr>
              <a:t>Media in Bangladeshi democracy  :</a:t>
            </a:r>
          </a:p>
        </p:txBody>
      </p:sp>
      <p:sp>
        <p:nvSpPr>
          <p:cNvPr id="3" name="Content Placeholder 2">
            <a:extLst>
              <a:ext uri="{FF2B5EF4-FFF2-40B4-BE49-F238E27FC236}">
                <a16:creationId xmlns:a16="http://schemas.microsoft.com/office/drawing/2014/main" id="{1A8B99E2-F425-4029-AC00-71EC5E6B6198}"/>
              </a:ext>
            </a:extLst>
          </p:cNvPr>
          <p:cNvSpPr>
            <a:spLocks noGrp="1"/>
          </p:cNvSpPr>
          <p:nvPr>
            <p:ph idx="1"/>
          </p:nvPr>
        </p:nvSpPr>
        <p:spPr>
          <a:xfrm>
            <a:off x="6337328" y="880533"/>
            <a:ext cx="5836356" cy="6637867"/>
          </a:xfrm>
        </p:spPr>
        <p:txBody>
          <a:bodyPr anchor="ctr">
            <a:normAutofit/>
          </a:bodyPr>
          <a:lstStyle/>
          <a:p>
            <a:pPr marL="0" indent="0">
              <a:buNone/>
            </a:pPr>
            <a:r>
              <a:rPr lang="en-US" sz="1900" dirty="0">
                <a:solidFill>
                  <a:schemeClr val="bg1"/>
                </a:solidFill>
              </a:rPr>
              <a:t>The mass media in Bangladesh refers to the print, broadcast and online mass media available in Bangladesh.</a:t>
            </a:r>
          </a:p>
          <a:p>
            <a:pPr marL="0" indent="0">
              <a:buNone/>
            </a:pPr>
            <a:r>
              <a:rPr lang="en-US" sz="1900" b="1" u="sng" dirty="0">
                <a:solidFill>
                  <a:srgbClr val="002060"/>
                </a:solidFill>
              </a:rPr>
              <a:t>News agencies </a:t>
            </a:r>
            <a:r>
              <a:rPr lang="en-US" sz="1900" b="1" dirty="0">
                <a:solidFill>
                  <a:schemeClr val="bg1"/>
                </a:solidFill>
              </a:rPr>
              <a:t>: News agencies were present in Bangladesh prior to its independence from Pakistan in 1971.</a:t>
            </a:r>
          </a:p>
          <a:p>
            <a:pPr marL="0" indent="0">
              <a:buNone/>
            </a:pPr>
            <a:r>
              <a:rPr lang="en-US" sz="1900" b="1" u="sng" dirty="0">
                <a:solidFill>
                  <a:srgbClr val="002060"/>
                </a:solidFill>
              </a:rPr>
              <a:t>Newspapers</a:t>
            </a:r>
            <a:r>
              <a:rPr lang="en-US" sz="1900" b="1" dirty="0">
                <a:solidFill>
                  <a:schemeClr val="bg1"/>
                </a:solidFill>
              </a:rPr>
              <a:t> : The print media is private and consists of hundreds of weekly publications, presenting a vast array of viewpoints, though some outspoken papers have faced pressure in the past.</a:t>
            </a:r>
          </a:p>
          <a:p>
            <a:pPr marL="0" indent="0">
              <a:buNone/>
            </a:pPr>
            <a:r>
              <a:rPr lang="en-US" sz="1900" b="1" u="sng" dirty="0">
                <a:solidFill>
                  <a:srgbClr val="002060"/>
                </a:solidFill>
              </a:rPr>
              <a:t>Television and radio </a:t>
            </a:r>
            <a:r>
              <a:rPr lang="en-US" sz="1900" b="1" dirty="0">
                <a:solidFill>
                  <a:schemeClr val="bg1"/>
                </a:solidFill>
              </a:rPr>
              <a:t>: Television is the biggest medium for news in Bangladesh. There were 15 television stations in 1999.</a:t>
            </a:r>
          </a:p>
          <a:p>
            <a:pPr marL="0" indent="0">
              <a:buNone/>
            </a:pPr>
            <a:r>
              <a:rPr lang="en-US" sz="1900" b="1" u="sng" dirty="0">
                <a:solidFill>
                  <a:srgbClr val="002060"/>
                </a:solidFill>
              </a:rPr>
              <a:t>Internet media </a:t>
            </a:r>
            <a:r>
              <a:rPr lang="en-US" sz="1900" b="1" dirty="0">
                <a:solidFill>
                  <a:schemeClr val="bg1"/>
                </a:solidFill>
              </a:rPr>
              <a:t>: There are an estimated 11.4 million internet users in Bangladesh.</a:t>
            </a:r>
          </a:p>
          <a:p>
            <a:pPr marL="0" indent="0">
              <a:buNone/>
            </a:pPr>
            <a:endParaRPr lang="en-US" sz="1500" b="1" dirty="0">
              <a:solidFill>
                <a:schemeClr val="bg1"/>
              </a:solidFill>
            </a:endParaRPr>
          </a:p>
        </p:txBody>
      </p:sp>
    </p:spTree>
    <p:extLst>
      <p:ext uri="{BB962C8B-B14F-4D97-AF65-F5344CB8AC3E}">
        <p14:creationId xmlns:p14="http://schemas.microsoft.com/office/powerpoint/2010/main" val="1602399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8CC9-EA7A-4E68-8CB2-7DC928276716}"/>
              </a:ext>
            </a:extLst>
          </p:cNvPr>
          <p:cNvSpPr>
            <a:spLocks noGrp="1"/>
          </p:cNvSpPr>
          <p:nvPr>
            <p:ph type="title"/>
          </p:nvPr>
        </p:nvSpPr>
        <p:spPr>
          <a:xfrm>
            <a:off x="838200" y="365125"/>
            <a:ext cx="5393361" cy="1325563"/>
          </a:xfrm>
        </p:spPr>
        <p:txBody>
          <a:bodyPr>
            <a:normAutofit fontScale="90000"/>
          </a:bodyPr>
          <a:lstStyle/>
          <a:p>
            <a:r>
              <a:rPr lang="en-US" sz="4100" b="1"/>
              <a:t>Importance of media in Bangladeshi democracy :</a:t>
            </a:r>
          </a:p>
        </p:txBody>
      </p:sp>
      <p:sp>
        <p:nvSpPr>
          <p:cNvPr id="3" name="Content Placeholder 2">
            <a:extLst>
              <a:ext uri="{FF2B5EF4-FFF2-40B4-BE49-F238E27FC236}">
                <a16:creationId xmlns:a16="http://schemas.microsoft.com/office/drawing/2014/main" id="{6A710114-6A83-47FF-8AFB-C51A6B73AD9C}"/>
              </a:ext>
            </a:extLst>
          </p:cNvPr>
          <p:cNvSpPr>
            <a:spLocks noGrp="1"/>
          </p:cNvSpPr>
          <p:nvPr>
            <p:ph idx="1"/>
          </p:nvPr>
        </p:nvSpPr>
        <p:spPr>
          <a:xfrm>
            <a:off x="838200" y="1825625"/>
            <a:ext cx="5393361" cy="4351338"/>
          </a:xfrm>
        </p:spPr>
        <p:txBody>
          <a:bodyPr>
            <a:normAutofit/>
          </a:bodyPr>
          <a:lstStyle/>
          <a:p>
            <a:pPr marL="0" indent="0">
              <a:buNone/>
            </a:pPr>
            <a:r>
              <a:rPr lang="en-US" dirty="0"/>
              <a:t>Media has given political parties the tools to reach large numbers of people and can inform them on key issues ranging from policies to elections. In theory, media should be seen as an enabler for democracy, having better-educated voters would lead to a more legitimate government.</a:t>
            </a:r>
          </a:p>
        </p:txBody>
      </p:sp>
      <p:pic>
        <p:nvPicPr>
          <p:cNvPr id="4" name="Picture 3">
            <a:extLst>
              <a:ext uri="{FF2B5EF4-FFF2-40B4-BE49-F238E27FC236}">
                <a16:creationId xmlns:a16="http://schemas.microsoft.com/office/drawing/2014/main" id="{3ED1C89A-3D12-434A-B0E6-C44B599A158D}"/>
              </a:ext>
            </a:extLst>
          </p:cNvPr>
          <p:cNvPicPr>
            <a:picLocks noChangeAspect="1"/>
          </p:cNvPicPr>
          <p:nvPr/>
        </p:nvPicPr>
        <p:blipFill rotWithShape="1">
          <a:blip r:embed="rId2"/>
          <a:srcRect l="15584" r="2365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Tree>
    <p:extLst>
      <p:ext uri="{BB962C8B-B14F-4D97-AF65-F5344CB8AC3E}">
        <p14:creationId xmlns:p14="http://schemas.microsoft.com/office/powerpoint/2010/main" val="119594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002B-46A3-4280-88B7-B73B31E8162E}"/>
              </a:ext>
            </a:extLst>
          </p:cNvPr>
          <p:cNvSpPr>
            <a:spLocks noGrp="1"/>
          </p:cNvSpPr>
          <p:nvPr>
            <p:ph type="title"/>
          </p:nvPr>
        </p:nvSpPr>
        <p:spPr>
          <a:xfrm>
            <a:off x="648929" y="629266"/>
            <a:ext cx="3505495" cy="1622321"/>
          </a:xfrm>
        </p:spPr>
        <p:txBody>
          <a:bodyPr>
            <a:normAutofit/>
          </a:bodyPr>
          <a:lstStyle/>
          <a:p>
            <a:r>
              <a:rPr lang="en-US" sz="4100"/>
              <a:t>Role of Media in Democracy :</a:t>
            </a:r>
          </a:p>
        </p:txBody>
      </p:sp>
      <p:sp>
        <p:nvSpPr>
          <p:cNvPr id="3" name="Content Placeholder 2">
            <a:extLst>
              <a:ext uri="{FF2B5EF4-FFF2-40B4-BE49-F238E27FC236}">
                <a16:creationId xmlns:a16="http://schemas.microsoft.com/office/drawing/2014/main" id="{07FECF66-F527-43CF-9095-CB4D73D5678A}"/>
              </a:ext>
            </a:extLst>
          </p:cNvPr>
          <p:cNvSpPr>
            <a:spLocks noGrp="1"/>
          </p:cNvSpPr>
          <p:nvPr>
            <p:ph idx="1"/>
          </p:nvPr>
        </p:nvSpPr>
        <p:spPr>
          <a:xfrm>
            <a:off x="648931" y="2438400"/>
            <a:ext cx="3505494" cy="3785419"/>
          </a:xfrm>
        </p:spPr>
        <p:txBody>
          <a:bodyPr>
            <a:normAutofit/>
          </a:bodyPr>
          <a:lstStyle/>
          <a:p>
            <a:pPr marL="0" indent="0">
              <a:buNone/>
            </a:pPr>
            <a:r>
              <a:rPr lang="en-US" sz="2000"/>
              <a:t>Advances in communication, largely through the internet, have improved community access to information. Therefore, the media play an important role in society as a source of information, but also as a “watchdog” or scrutinizer . </a:t>
            </a:r>
          </a:p>
        </p:txBody>
      </p:sp>
      <p:pic>
        <p:nvPicPr>
          <p:cNvPr id="6" name="Picture 5">
            <a:extLst>
              <a:ext uri="{FF2B5EF4-FFF2-40B4-BE49-F238E27FC236}">
                <a16:creationId xmlns:a16="http://schemas.microsoft.com/office/drawing/2014/main" id="{1962E42A-2E0A-4D7B-A411-721CDED87767}"/>
              </a:ext>
            </a:extLst>
          </p:cNvPr>
          <p:cNvPicPr>
            <a:picLocks noChangeAspect="1"/>
          </p:cNvPicPr>
          <p:nvPr/>
        </p:nvPicPr>
        <p:blipFill rotWithShape="1">
          <a:blip r:embed="rId2"/>
          <a:srcRect l="-2696" t="2967" r="-1955" b="28042"/>
          <a:stretch/>
        </p:blipFill>
        <p:spPr>
          <a:xfrm>
            <a:off x="5243514" y="1870036"/>
            <a:ext cx="6299555" cy="3114682"/>
          </a:xfrm>
          <a:prstGeom prst="rect">
            <a:avLst/>
          </a:prstGeom>
          <a:effectLst/>
        </p:spPr>
      </p:pic>
    </p:spTree>
    <p:extLst>
      <p:ext uri="{BB962C8B-B14F-4D97-AF65-F5344CB8AC3E}">
        <p14:creationId xmlns:p14="http://schemas.microsoft.com/office/powerpoint/2010/main" val="781354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38E4-8378-421C-A961-FE8E7677B263}"/>
              </a:ext>
            </a:extLst>
          </p:cNvPr>
          <p:cNvSpPr>
            <a:spLocks noGrp="1"/>
          </p:cNvSpPr>
          <p:nvPr>
            <p:ph type="title"/>
          </p:nvPr>
        </p:nvSpPr>
        <p:spPr>
          <a:xfrm>
            <a:off x="836679" y="723898"/>
            <a:ext cx="6002110" cy="1495425"/>
          </a:xfrm>
        </p:spPr>
        <p:txBody>
          <a:bodyPr>
            <a:normAutofit/>
          </a:bodyPr>
          <a:lstStyle/>
          <a:p>
            <a:r>
              <a:rPr lang="en-US" sz="4000" b="1" i="1"/>
              <a:t>Media is the fourth pillar of democracy :</a:t>
            </a:r>
          </a:p>
        </p:txBody>
      </p:sp>
      <p:sp>
        <p:nvSpPr>
          <p:cNvPr id="3" name="Content Placeholder 2">
            <a:extLst>
              <a:ext uri="{FF2B5EF4-FFF2-40B4-BE49-F238E27FC236}">
                <a16:creationId xmlns:a16="http://schemas.microsoft.com/office/drawing/2014/main" id="{A652F704-E8E7-4D3F-AC21-1BFC3460A288}"/>
              </a:ext>
            </a:extLst>
          </p:cNvPr>
          <p:cNvSpPr>
            <a:spLocks noGrp="1"/>
          </p:cNvSpPr>
          <p:nvPr>
            <p:ph idx="1"/>
          </p:nvPr>
        </p:nvSpPr>
        <p:spPr>
          <a:xfrm>
            <a:off x="836680" y="2405067"/>
            <a:ext cx="6002110" cy="3729034"/>
          </a:xfrm>
        </p:spPr>
        <p:txBody>
          <a:bodyPr>
            <a:normAutofit/>
          </a:bodyPr>
          <a:lstStyle/>
          <a:p>
            <a:pPr marL="0" indent="0">
              <a:buNone/>
            </a:pPr>
            <a:r>
              <a:rPr lang="en-US" sz="2000"/>
              <a:t>A media that is free to put forth harsh and genuine realities of the society, independent from all political and religious influences and powerful to make the guilty suffer is proof of effective democracy. The great importance and power of the media make people to consider it the fourth pillar of democracy.</a:t>
            </a:r>
          </a:p>
        </p:txBody>
      </p:sp>
      <p:pic>
        <p:nvPicPr>
          <p:cNvPr id="5" name="Picture 4">
            <a:extLst>
              <a:ext uri="{FF2B5EF4-FFF2-40B4-BE49-F238E27FC236}">
                <a16:creationId xmlns:a16="http://schemas.microsoft.com/office/drawing/2014/main" id="{6A087DF8-A0BB-46EA-BADC-9ADB550055CD}"/>
              </a:ext>
            </a:extLst>
          </p:cNvPr>
          <p:cNvPicPr>
            <a:picLocks noChangeAspect="1"/>
          </p:cNvPicPr>
          <p:nvPr/>
        </p:nvPicPr>
        <p:blipFill rotWithShape="1">
          <a:blip r:embed="rId2"/>
          <a:srcRect l="10192" r="11072" b="-1"/>
          <a:stretch/>
        </p:blipFill>
        <p:spPr>
          <a:xfrm>
            <a:off x="7199440" y="10"/>
            <a:ext cx="4992560" cy="6857990"/>
          </a:xfrm>
          <a:prstGeom prst="rect">
            <a:avLst/>
          </a:prstGeom>
          <a:effectLst/>
        </p:spPr>
      </p:pic>
    </p:spTree>
    <p:extLst>
      <p:ext uri="{BB962C8B-B14F-4D97-AF65-F5344CB8AC3E}">
        <p14:creationId xmlns:p14="http://schemas.microsoft.com/office/powerpoint/2010/main" val="3634332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5D01-1D82-494F-A0E5-114555647478}"/>
              </a:ext>
            </a:extLst>
          </p:cNvPr>
          <p:cNvSpPr>
            <a:spLocks noGrp="1"/>
          </p:cNvSpPr>
          <p:nvPr>
            <p:ph type="title"/>
          </p:nvPr>
        </p:nvSpPr>
        <p:spPr/>
        <p:txBody>
          <a:bodyPr/>
          <a:lstStyle/>
          <a:p>
            <a:r>
              <a:rPr lang="en-US" dirty="0"/>
              <a:t>Media affect in a democratic society </a:t>
            </a:r>
          </a:p>
        </p:txBody>
      </p:sp>
      <p:sp>
        <p:nvSpPr>
          <p:cNvPr id="3" name="Content Placeholder 2">
            <a:extLst>
              <a:ext uri="{FF2B5EF4-FFF2-40B4-BE49-F238E27FC236}">
                <a16:creationId xmlns:a16="http://schemas.microsoft.com/office/drawing/2014/main" id="{33B251B7-2DAB-4FBF-88F6-2BBD68220CE3}"/>
              </a:ext>
            </a:extLst>
          </p:cNvPr>
          <p:cNvSpPr>
            <a:spLocks noGrp="1"/>
          </p:cNvSpPr>
          <p:nvPr>
            <p:ph idx="1"/>
          </p:nvPr>
        </p:nvSpPr>
        <p:spPr>
          <a:xfrm>
            <a:off x="838200" y="1690688"/>
            <a:ext cx="10515600" cy="4351338"/>
          </a:xfrm>
        </p:spPr>
        <p:txBody>
          <a:bodyPr/>
          <a:lstStyle/>
          <a:p>
            <a:pPr marL="0" indent="0">
              <a:buNone/>
            </a:pPr>
            <a:r>
              <a:rPr lang="en-US" dirty="0"/>
              <a:t>Media has given political parties the tools to reach large numbers of people and can inform them on key issues ranging from policies to elections. In theory, media should be seen as an enabler for democracy, having better-educated voters would lead to a more legitimate government.</a:t>
            </a:r>
          </a:p>
        </p:txBody>
      </p:sp>
      <p:pic>
        <p:nvPicPr>
          <p:cNvPr id="4" name="Picture 3">
            <a:extLst>
              <a:ext uri="{FF2B5EF4-FFF2-40B4-BE49-F238E27FC236}">
                <a16:creationId xmlns:a16="http://schemas.microsoft.com/office/drawing/2014/main" id="{32A087A3-DDFE-447F-9E29-9992558ACE13}"/>
              </a:ext>
            </a:extLst>
          </p:cNvPr>
          <p:cNvPicPr>
            <a:picLocks noChangeAspect="1"/>
          </p:cNvPicPr>
          <p:nvPr/>
        </p:nvPicPr>
        <p:blipFill>
          <a:blip r:embed="rId2"/>
          <a:stretch>
            <a:fillRect/>
          </a:stretch>
        </p:blipFill>
        <p:spPr>
          <a:xfrm>
            <a:off x="1785938" y="3866357"/>
            <a:ext cx="9434512" cy="3286124"/>
          </a:xfrm>
          <a:prstGeom prst="rect">
            <a:avLst/>
          </a:prstGeom>
        </p:spPr>
      </p:pic>
    </p:spTree>
    <p:extLst>
      <p:ext uri="{BB962C8B-B14F-4D97-AF65-F5344CB8AC3E}">
        <p14:creationId xmlns:p14="http://schemas.microsoft.com/office/powerpoint/2010/main" val="2689699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5193-810D-4F1E-8BC0-ED1C8B78A88B}"/>
              </a:ext>
            </a:extLst>
          </p:cNvPr>
          <p:cNvSpPr>
            <a:spLocks noGrp="1"/>
          </p:cNvSpPr>
          <p:nvPr>
            <p:ph type="title"/>
          </p:nvPr>
        </p:nvSpPr>
        <p:spPr>
          <a:xfrm>
            <a:off x="8643193" y="489507"/>
            <a:ext cx="3091607" cy="1655483"/>
          </a:xfrm>
        </p:spPr>
        <p:txBody>
          <a:bodyPr anchor="b">
            <a:normAutofit/>
          </a:bodyPr>
          <a:lstStyle/>
          <a:p>
            <a:r>
              <a:rPr lang="en-US" sz="3700"/>
              <a:t>Role of media in democracy :</a:t>
            </a:r>
          </a:p>
        </p:txBody>
      </p:sp>
      <p:pic>
        <p:nvPicPr>
          <p:cNvPr id="4" name="Picture 3">
            <a:extLst>
              <a:ext uri="{FF2B5EF4-FFF2-40B4-BE49-F238E27FC236}">
                <a16:creationId xmlns:a16="http://schemas.microsoft.com/office/drawing/2014/main" id="{C86E5E9B-78F1-4B87-9638-3345D84FCCCF}"/>
              </a:ext>
            </a:extLst>
          </p:cNvPr>
          <p:cNvPicPr>
            <a:picLocks noChangeAspect="1"/>
          </p:cNvPicPr>
          <p:nvPr/>
        </p:nvPicPr>
        <p:blipFill rotWithShape="1">
          <a:blip r:embed="rId2"/>
          <a:srcRect l="3267" r="1755"/>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912F52EB-B634-46E5-BD05-1FCAB22D76A2}"/>
              </a:ext>
            </a:extLst>
          </p:cNvPr>
          <p:cNvSpPr>
            <a:spLocks noGrp="1"/>
          </p:cNvSpPr>
          <p:nvPr>
            <p:ph idx="1"/>
          </p:nvPr>
        </p:nvSpPr>
        <p:spPr>
          <a:xfrm>
            <a:off x="8643193" y="2418408"/>
            <a:ext cx="2942813" cy="3540265"/>
          </a:xfrm>
        </p:spPr>
        <p:txBody>
          <a:bodyPr>
            <a:normAutofit/>
          </a:bodyPr>
          <a:lstStyle/>
          <a:p>
            <a:pPr marL="0" indent="0">
              <a:buNone/>
            </a:pPr>
            <a:r>
              <a:rPr lang="en-US" sz="2000"/>
              <a:t>A free, objective, skilled media is an essential component of any democratic society. On the one hand, it provides the information which the polity require to make responsible, informed decisions.</a:t>
            </a:r>
          </a:p>
        </p:txBody>
      </p:sp>
    </p:spTree>
    <p:extLst>
      <p:ext uri="{BB962C8B-B14F-4D97-AF65-F5344CB8AC3E}">
        <p14:creationId xmlns:p14="http://schemas.microsoft.com/office/powerpoint/2010/main" val="2083135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0997-B6C5-4884-B8B2-34603F7A8A39}"/>
              </a:ext>
            </a:extLst>
          </p:cNvPr>
          <p:cNvSpPr>
            <a:spLocks noGrp="1"/>
          </p:cNvSpPr>
          <p:nvPr>
            <p:ph type="title"/>
          </p:nvPr>
        </p:nvSpPr>
        <p:spPr>
          <a:xfrm>
            <a:off x="1023324" y="840263"/>
            <a:ext cx="8596668" cy="691977"/>
          </a:xfrm>
        </p:spPr>
        <p:txBody>
          <a:bodyPr>
            <a:normAutofit/>
          </a:bodyPr>
          <a:lstStyle/>
          <a:p>
            <a:r>
              <a:rPr lang="en-US" sz="3200" b="1" dirty="0">
                <a:latin typeface="Times New Roman" panose="02020603050405020304" pitchFamily="18" charset="0"/>
                <a:cs typeface="Times New Roman" panose="02020603050405020304" pitchFamily="18" charset="0"/>
              </a:rPr>
              <a:t>About Digital Bangladesh</a:t>
            </a:r>
          </a:p>
        </p:txBody>
      </p:sp>
      <p:sp>
        <p:nvSpPr>
          <p:cNvPr id="3" name="Text Placeholder 2">
            <a:extLst>
              <a:ext uri="{FF2B5EF4-FFF2-40B4-BE49-F238E27FC236}">
                <a16:creationId xmlns:a16="http://schemas.microsoft.com/office/drawing/2014/main" id="{15FBDD86-A554-4D23-923E-2987A92EB9EC}"/>
              </a:ext>
            </a:extLst>
          </p:cNvPr>
          <p:cNvSpPr>
            <a:spLocks noGrp="1"/>
          </p:cNvSpPr>
          <p:nvPr>
            <p:ph type="body" idx="1"/>
          </p:nvPr>
        </p:nvSpPr>
        <p:spPr>
          <a:xfrm>
            <a:off x="603194" y="1532240"/>
            <a:ext cx="7840590" cy="2636106"/>
          </a:xfrm>
        </p:spPr>
        <p:txBody>
          <a:bodyPr>
            <a:noAutofit/>
          </a:bodyPr>
          <a:lstStyle/>
          <a:p>
            <a:pPr lvl="1"/>
            <a:r>
              <a:rPr lang="en-US" sz="2400" dirty="0">
                <a:solidFill>
                  <a:schemeClr val="tx1"/>
                </a:solidFill>
                <a:latin typeface="Times New Roman" panose="02020603050405020304" pitchFamily="18" charset="0"/>
                <a:cs typeface="Times New Roman" panose="02020603050405020304" pitchFamily="18" charset="0"/>
              </a:rPr>
              <a:t>Digital Bangladesh is a wonderful vision that is dreamt by the government and the literate class for the technological development of Bangladesh. It is an Idea that includes the IT use for management, administration and governance to ensure transparency, accountability. </a:t>
            </a:r>
          </a:p>
        </p:txBody>
      </p:sp>
      <p:pic>
        <p:nvPicPr>
          <p:cNvPr id="5" name="Picture 4">
            <a:extLst>
              <a:ext uri="{FF2B5EF4-FFF2-40B4-BE49-F238E27FC236}">
                <a16:creationId xmlns:a16="http://schemas.microsoft.com/office/drawing/2014/main" id="{5ECAE8E2-CBE0-41C4-B4D5-95CDFF553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325" y="4560898"/>
            <a:ext cx="1663892" cy="892777"/>
          </a:xfrm>
          <a:prstGeom prst="rect">
            <a:avLst/>
          </a:prstGeom>
          <a:effectLst>
            <a:outerShdw blurRad="101600" dist="50800" dir="5400000" sx="80000" sy="80000" algn="ctr" rotWithShape="0">
              <a:srgbClr val="000000">
                <a:alpha val="99000"/>
              </a:srgbClr>
            </a:outerShdw>
            <a:reflection stA="96000" endPos="60000" dist="50800" dir="5400000" sy="-100000" algn="bl" rotWithShape="0"/>
          </a:effectLst>
        </p:spPr>
      </p:pic>
      <p:pic>
        <p:nvPicPr>
          <p:cNvPr id="7" name="Picture 6">
            <a:extLst>
              <a:ext uri="{FF2B5EF4-FFF2-40B4-BE49-F238E27FC236}">
                <a16:creationId xmlns:a16="http://schemas.microsoft.com/office/drawing/2014/main" id="{E3812240-9E39-4A7C-905F-9A99088320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2609" y="4549921"/>
            <a:ext cx="1759833" cy="903754"/>
          </a:xfrm>
          <a:prstGeom prst="rect">
            <a:avLst/>
          </a:prstGeom>
          <a:effectLst>
            <a:outerShdw blurRad="101600" dist="50800" dir="5400000" sx="80000" sy="80000" algn="ctr" rotWithShape="0">
              <a:srgbClr val="000000">
                <a:alpha val="99000"/>
              </a:srgbClr>
            </a:outerShdw>
            <a:reflection stA="96000" endPos="60000" dist="50800" dir="5400000" sy="-100000" algn="bl" rotWithShape="0"/>
          </a:effectLst>
        </p:spPr>
      </p:pic>
      <p:pic>
        <p:nvPicPr>
          <p:cNvPr id="9" name="Picture 8">
            <a:extLst>
              <a:ext uri="{FF2B5EF4-FFF2-40B4-BE49-F238E27FC236}">
                <a16:creationId xmlns:a16="http://schemas.microsoft.com/office/drawing/2014/main" id="{5E361B46-8CD0-4543-ABA6-CA385C029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536" y="4560898"/>
            <a:ext cx="1572754" cy="892777"/>
          </a:xfrm>
          <a:prstGeom prst="rect">
            <a:avLst/>
          </a:prstGeom>
          <a:effectLst>
            <a:outerShdw blurRad="101600" dist="50800" dir="5400000" sx="80000" sy="80000" algn="ctr" rotWithShape="0">
              <a:srgbClr val="000000">
                <a:alpha val="99000"/>
              </a:srgbClr>
            </a:outerShdw>
            <a:reflection stA="96000" endPos="60000" dist="50800" dir="5400000" sy="-100000" algn="bl" rotWithShape="0"/>
          </a:effectLst>
        </p:spPr>
      </p:pic>
    </p:spTree>
    <p:extLst>
      <p:ext uri="{BB962C8B-B14F-4D97-AF65-F5344CB8AC3E}">
        <p14:creationId xmlns:p14="http://schemas.microsoft.com/office/powerpoint/2010/main" val="3629160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7FE84-DC0C-4E8C-856A-AD9FEF42134C}"/>
              </a:ext>
            </a:extLst>
          </p:cNvPr>
          <p:cNvSpPr>
            <a:spLocks noGrp="1"/>
          </p:cNvSpPr>
          <p:nvPr>
            <p:ph type="title"/>
          </p:nvPr>
        </p:nvSpPr>
        <p:spPr>
          <a:xfrm>
            <a:off x="677335" y="609600"/>
            <a:ext cx="8596668" cy="864973"/>
          </a:xfrm>
        </p:spPr>
        <p:txBody>
          <a:bodyPr>
            <a:normAutofit/>
          </a:bodyPr>
          <a:lstStyle/>
          <a:p>
            <a:r>
              <a:rPr lang="en-US" sz="3200" b="1" dirty="0">
                <a:latin typeface="Times New Roman" panose="02020603050405020304" pitchFamily="18" charset="0"/>
                <a:cs typeface="Times New Roman" panose="02020603050405020304" pitchFamily="18" charset="0"/>
              </a:rPr>
              <a:t>Background Of Digital Bangladesh</a:t>
            </a:r>
          </a:p>
        </p:txBody>
      </p:sp>
      <p:sp>
        <p:nvSpPr>
          <p:cNvPr id="3" name="Text Placeholder 2">
            <a:extLst>
              <a:ext uri="{FF2B5EF4-FFF2-40B4-BE49-F238E27FC236}">
                <a16:creationId xmlns:a16="http://schemas.microsoft.com/office/drawing/2014/main" id="{AC540C0E-B7F6-4123-9E89-7583A5A0C36A}"/>
              </a:ext>
            </a:extLst>
          </p:cNvPr>
          <p:cNvSpPr>
            <a:spLocks noGrp="1"/>
          </p:cNvSpPr>
          <p:nvPr>
            <p:ph type="body" idx="1"/>
          </p:nvPr>
        </p:nvSpPr>
        <p:spPr>
          <a:xfrm>
            <a:off x="677335" y="1392196"/>
            <a:ext cx="9076266" cy="2907956"/>
          </a:xfrm>
        </p:spPr>
        <p:txBody>
          <a:bodyPr>
            <a:noAutofit/>
          </a:bodyPr>
          <a:lstStyle/>
          <a:p>
            <a:r>
              <a:rPr lang="en-US" sz="2200" dirty="0">
                <a:latin typeface="Times New Roman" panose="02020603050405020304" pitchFamily="18" charset="0"/>
                <a:cs typeface="Times New Roman" panose="02020603050405020304" pitchFamily="18" charset="0"/>
              </a:rPr>
              <a:t>On the eve of the election, Bangladesh </a:t>
            </a:r>
            <a:r>
              <a:rPr lang="en-US" sz="2200" dirty="0" err="1">
                <a:latin typeface="Times New Roman" panose="02020603050405020304" pitchFamily="18" charset="0"/>
                <a:cs typeface="Times New Roman" panose="02020603050405020304" pitchFamily="18" charset="0"/>
              </a:rPr>
              <a:t>Awami</a:t>
            </a:r>
            <a:r>
              <a:rPr lang="en-US" sz="2200" dirty="0">
                <a:latin typeface="Times New Roman" panose="02020603050405020304" pitchFamily="18" charset="0"/>
                <a:cs typeface="Times New Roman" panose="02020603050405020304" pitchFamily="18" charset="0"/>
              </a:rPr>
              <a:t> League, one of the major political parties, First declared vision 2021with the aim to turn Bangladesh into a digital country by the next decade. More than a month ago, the Bangladesh Computer Council also organized a computer fair with the theme "Digital Bangladesh". It refers to an e-state where all its activities of governance, commerce, education, agriculture </a:t>
            </a:r>
            <a:r>
              <a:rPr lang="en-US" sz="2200" dirty="0" err="1">
                <a:latin typeface="Times New Roman" panose="02020603050405020304" pitchFamily="18" charset="0"/>
                <a:cs typeface="Times New Roman" panose="02020603050405020304" pitchFamily="18" charset="0"/>
              </a:rPr>
              <a:t>etc</a:t>
            </a:r>
            <a:r>
              <a:rPr lang="en-US" sz="2200" dirty="0">
                <a:latin typeface="Times New Roman" panose="02020603050405020304" pitchFamily="18" charset="0"/>
                <a:cs typeface="Times New Roman" panose="02020603050405020304" pitchFamily="18" charset="0"/>
              </a:rPr>
              <a:t> will be powered by computer and internet.</a:t>
            </a:r>
          </a:p>
        </p:txBody>
      </p:sp>
    </p:spTree>
    <p:extLst>
      <p:ext uri="{BB962C8B-B14F-4D97-AF65-F5344CB8AC3E}">
        <p14:creationId xmlns:p14="http://schemas.microsoft.com/office/powerpoint/2010/main" val="2469866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E704-7A44-4DAD-8CB7-AD17EA8E1FF0}"/>
              </a:ext>
            </a:extLst>
          </p:cNvPr>
          <p:cNvSpPr>
            <a:spLocks noGrp="1"/>
          </p:cNvSpPr>
          <p:nvPr>
            <p:ph type="title"/>
          </p:nvPr>
        </p:nvSpPr>
        <p:spPr>
          <a:xfrm>
            <a:off x="891939" y="606433"/>
            <a:ext cx="8596668" cy="1145059"/>
          </a:xfrm>
        </p:spPr>
        <p:txBody>
          <a:bodyPr>
            <a:normAutofit/>
          </a:bodyPr>
          <a:lstStyle/>
          <a:p>
            <a:pPr algn="ctr"/>
            <a:r>
              <a:rPr lang="en-US" sz="3200" b="1" dirty="0">
                <a:latin typeface="Times New Roman" panose="02020603050405020304" pitchFamily="18" charset="0"/>
                <a:cs typeface="Times New Roman" panose="02020603050405020304" pitchFamily="18" charset="0"/>
              </a:rPr>
              <a:t>Achievement</a:t>
            </a:r>
          </a:p>
        </p:txBody>
      </p:sp>
      <p:sp>
        <p:nvSpPr>
          <p:cNvPr id="3" name="Text Placeholder 2">
            <a:extLst>
              <a:ext uri="{FF2B5EF4-FFF2-40B4-BE49-F238E27FC236}">
                <a16:creationId xmlns:a16="http://schemas.microsoft.com/office/drawing/2014/main" id="{AD796652-262D-4447-A59A-8BBEA80DBBBB}"/>
              </a:ext>
            </a:extLst>
          </p:cNvPr>
          <p:cNvSpPr>
            <a:spLocks noGrp="1"/>
          </p:cNvSpPr>
          <p:nvPr>
            <p:ph type="body" idx="1"/>
          </p:nvPr>
        </p:nvSpPr>
        <p:spPr>
          <a:xfrm>
            <a:off x="1787611" y="1894703"/>
            <a:ext cx="7486392" cy="2611393"/>
          </a:xfrm>
        </p:spPr>
        <p:txBody>
          <a:bodyPr>
            <a:normAutofit/>
          </a:bodyPr>
          <a:lstStyle/>
          <a:p>
            <a:r>
              <a:rPr lang="en-US" sz="2400" dirty="0">
                <a:latin typeface="Times New Roman" panose="02020603050405020304" pitchFamily="18" charset="0"/>
                <a:cs typeface="Times New Roman" panose="02020603050405020304" pitchFamily="18" charset="0"/>
              </a:rPr>
              <a:t>• Educational sector.</a:t>
            </a:r>
          </a:p>
          <a:p>
            <a:r>
              <a:rPr lang="en-US" sz="2400" dirty="0">
                <a:latin typeface="Times New Roman" panose="02020603050405020304" pitchFamily="18" charset="0"/>
                <a:cs typeface="Times New Roman" panose="02020603050405020304" pitchFamily="18" charset="0"/>
              </a:rPr>
              <a:t>• Social sector. </a:t>
            </a:r>
          </a:p>
          <a:p>
            <a:r>
              <a:rPr lang="en-US" sz="2400" dirty="0">
                <a:latin typeface="Times New Roman" panose="02020603050405020304" pitchFamily="18" charset="0"/>
                <a:cs typeface="Times New Roman" panose="02020603050405020304" pitchFamily="18" charset="0"/>
              </a:rPr>
              <a:t>• Agricultural sector. </a:t>
            </a:r>
          </a:p>
          <a:p>
            <a:r>
              <a:rPr lang="en-US" sz="2400" dirty="0">
                <a:latin typeface="Times New Roman" panose="02020603050405020304" pitchFamily="18" charset="0"/>
                <a:cs typeface="Times New Roman" panose="02020603050405020304" pitchFamily="18" charset="0"/>
              </a:rPr>
              <a:t>• E - Commerce </a:t>
            </a:r>
          </a:p>
          <a:p>
            <a:r>
              <a:rPr lang="en-US" sz="2400" dirty="0">
                <a:latin typeface="Times New Roman" panose="02020603050405020304" pitchFamily="18" charset="0"/>
                <a:cs typeface="Times New Roman" panose="02020603050405020304" pitchFamily="18" charset="0"/>
              </a:rPr>
              <a:t>• ICT sector</a:t>
            </a:r>
          </a:p>
        </p:txBody>
      </p:sp>
      <p:pic>
        <p:nvPicPr>
          <p:cNvPr id="5" name="Picture 4">
            <a:extLst>
              <a:ext uri="{FF2B5EF4-FFF2-40B4-BE49-F238E27FC236}">
                <a16:creationId xmlns:a16="http://schemas.microsoft.com/office/drawing/2014/main" id="{51ED33A0-6D14-4ED5-9363-453650573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4931" y="4739951"/>
            <a:ext cx="1453166" cy="1894136"/>
          </a:xfrm>
          <a:prstGeom prst="rect">
            <a:avLst/>
          </a:prstGeom>
          <a:effectLst>
            <a:outerShdw blurRad="165100" dist="50800" dir="5400000" algn="ctr" rotWithShape="0">
              <a:srgbClr val="000000">
                <a:alpha val="99000"/>
              </a:srgbClr>
            </a:outerShdw>
          </a:effectLst>
        </p:spPr>
      </p:pic>
      <p:pic>
        <p:nvPicPr>
          <p:cNvPr id="7" name="Picture 6">
            <a:extLst>
              <a:ext uri="{FF2B5EF4-FFF2-40B4-BE49-F238E27FC236}">
                <a16:creationId xmlns:a16="http://schemas.microsoft.com/office/drawing/2014/main" id="{763C0B2A-79B0-401D-92F4-E2FE5BD348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4931" y="3133887"/>
            <a:ext cx="1453166" cy="1446854"/>
          </a:xfrm>
          <a:prstGeom prst="rect">
            <a:avLst/>
          </a:prstGeom>
          <a:effectLst>
            <a:outerShdw blurRad="203200" dist="50800" dir="5400000" sx="104000" sy="104000" algn="ctr" rotWithShape="0">
              <a:srgbClr val="000000">
                <a:alpha val="92000"/>
              </a:srgbClr>
            </a:outerShdw>
          </a:effectLst>
        </p:spPr>
      </p:pic>
      <p:pic>
        <p:nvPicPr>
          <p:cNvPr id="9" name="Picture 8">
            <a:extLst>
              <a:ext uri="{FF2B5EF4-FFF2-40B4-BE49-F238E27FC236}">
                <a16:creationId xmlns:a16="http://schemas.microsoft.com/office/drawing/2014/main" id="{712A2C7C-95AE-4D39-A866-377FA8613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453" y="3133887"/>
            <a:ext cx="1638549" cy="1712995"/>
          </a:xfrm>
          <a:prstGeom prst="rect">
            <a:avLst/>
          </a:prstGeom>
          <a:solidFill>
            <a:schemeClr val="bg1"/>
          </a:solidFill>
          <a:effectLst>
            <a:outerShdw blurRad="88900" dist="50800" dir="5400000" algn="ctr" rotWithShape="0">
              <a:srgbClr val="000000">
                <a:alpha val="93000"/>
              </a:srgbClr>
            </a:outerShdw>
          </a:effectLst>
        </p:spPr>
      </p:pic>
      <p:pic>
        <p:nvPicPr>
          <p:cNvPr id="11" name="Picture 10">
            <a:extLst>
              <a:ext uri="{FF2B5EF4-FFF2-40B4-BE49-F238E27FC236}">
                <a16:creationId xmlns:a16="http://schemas.microsoft.com/office/drawing/2014/main" id="{C02A3080-5431-496A-8C52-9F3BBA4DAA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8433" y="5047861"/>
            <a:ext cx="1638548" cy="1586226"/>
          </a:xfrm>
          <a:prstGeom prst="rect">
            <a:avLst/>
          </a:prstGeom>
          <a:effectLst>
            <a:outerShdw blurRad="152400" dist="63500" dir="3000000" sx="97000" sy="97000" algn="ctr" rotWithShape="0">
              <a:srgbClr val="000000">
                <a:alpha val="96000"/>
              </a:srgbClr>
            </a:outerShdw>
          </a:effectLst>
        </p:spPr>
      </p:pic>
    </p:spTree>
    <p:extLst>
      <p:ext uri="{BB962C8B-B14F-4D97-AF65-F5344CB8AC3E}">
        <p14:creationId xmlns:p14="http://schemas.microsoft.com/office/powerpoint/2010/main" val="1060201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6EFADEDC-47BB-4F2C-AB69-715527B4D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7" name="Picture 1" descr="Population Density: 1,123.5 person/sq km">
            <a:extLst>
              <a:ext uri="{FF2B5EF4-FFF2-40B4-BE49-F238E27FC236}">
                <a16:creationId xmlns:a16="http://schemas.microsoft.com/office/drawing/2014/main" id="{EEEF8687-1FBA-17B9-2C21-1192A2F631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6787" y="2162985"/>
            <a:ext cx="5809130" cy="382095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9218" name="Picture 2" descr=" Thailand #86  127.14 person/sq km">
            <a:extLst>
              <a:ext uri="{FF2B5EF4-FFF2-40B4-BE49-F238E27FC236}">
                <a16:creationId xmlns:a16="http://schemas.microsoft.com/office/drawing/2014/main" id="{B5A49748-33D4-ECC3-634F-A8A46368569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5738" y="564529"/>
            <a:ext cx="3606800" cy="270510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CC97F718-8333-4ACB-AEE4-87F88BE1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7631FD72-E586-84DC-78FC-8A02908AAE7B}"/>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4804948"/>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E8FF-A095-42E2-9B59-03BB34BDAAB5}"/>
              </a:ext>
            </a:extLst>
          </p:cNvPr>
          <p:cNvSpPr>
            <a:spLocks noGrp="1"/>
          </p:cNvSpPr>
          <p:nvPr>
            <p:ph type="title"/>
          </p:nvPr>
        </p:nvSpPr>
        <p:spPr>
          <a:xfrm>
            <a:off x="677335" y="590098"/>
            <a:ext cx="8596668" cy="1128584"/>
          </a:xfrm>
        </p:spPr>
        <p:txBody>
          <a:bodyPr>
            <a:normAutofit/>
          </a:bodyPr>
          <a:lstStyle/>
          <a:p>
            <a:pPr algn="ctr"/>
            <a:r>
              <a:rPr lang="en-US" sz="3200" b="1" dirty="0">
                <a:latin typeface="Times New Roman" panose="02020603050405020304" pitchFamily="18" charset="0"/>
                <a:cs typeface="Times New Roman" panose="02020603050405020304" pitchFamily="18" charset="0"/>
              </a:rPr>
              <a:t>Education Sector</a:t>
            </a:r>
          </a:p>
        </p:txBody>
      </p:sp>
      <p:sp>
        <p:nvSpPr>
          <p:cNvPr id="3" name="Text Placeholder 2">
            <a:extLst>
              <a:ext uri="{FF2B5EF4-FFF2-40B4-BE49-F238E27FC236}">
                <a16:creationId xmlns:a16="http://schemas.microsoft.com/office/drawing/2014/main" id="{EA69E9F4-87AB-44B1-A697-4B4B492B04AF}"/>
              </a:ext>
            </a:extLst>
          </p:cNvPr>
          <p:cNvSpPr>
            <a:spLocks noGrp="1"/>
          </p:cNvSpPr>
          <p:nvPr>
            <p:ph type="body" idx="1"/>
          </p:nvPr>
        </p:nvSpPr>
        <p:spPr>
          <a:xfrm>
            <a:off x="677335" y="1037969"/>
            <a:ext cx="9092741" cy="4234248"/>
          </a:xfrm>
        </p:spPr>
        <p:txBody>
          <a:bodyPr>
            <a:normAutofit/>
          </a:bodyPr>
          <a:lstStyle/>
          <a:p>
            <a:r>
              <a:rPr lang="en-US" dirty="0">
                <a:latin typeface="Times New Roman" panose="02020603050405020304" pitchFamily="18" charset="0"/>
                <a:cs typeface="Times New Roman" panose="02020603050405020304" pitchFamily="18" charset="0"/>
              </a:rPr>
              <a:t>• Online Form Fill Up. </a:t>
            </a:r>
          </a:p>
          <a:p>
            <a:r>
              <a:rPr lang="en-US" dirty="0">
                <a:latin typeface="Times New Roman" panose="02020603050405020304" pitchFamily="18" charset="0"/>
                <a:cs typeface="Times New Roman" panose="02020603050405020304" pitchFamily="18" charset="0"/>
              </a:rPr>
              <a:t>• ICT subject mandatory in school. </a:t>
            </a:r>
          </a:p>
          <a:p>
            <a:r>
              <a:rPr lang="en-US" dirty="0">
                <a:latin typeface="Times New Roman" panose="02020603050405020304" pitchFamily="18" charset="0"/>
                <a:cs typeface="Times New Roman" panose="02020603050405020304" pitchFamily="18" charset="0"/>
              </a:rPr>
              <a:t>• Free education up to degree. </a:t>
            </a:r>
          </a:p>
          <a:p>
            <a:r>
              <a:rPr lang="en-US" dirty="0">
                <a:latin typeface="Times New Roman" panose="02020603050405020304" pitchFamily="18" charset="0"/>
                <a:cs typeface="Times New Roman" panose="02020603050405020304" pitchFamily="18" charset="0"/>
              </a:rPr>
              <a:t>• Distributing books among the students at the first day of the year. </a:t>
            </a:r>
          </a:p>
          <a:p>
            <a:r>
              <a:rPr lang="en-US" dirty="0">
                <a:latin typeface="Times New Roman" panose="02020603050405020304" pitchFamily="18" charset="0"/>
                <a:cs typeface="Times New Roman" panose="02020603050405020304" pitchFamily="18" charset="0"/>
              </a:rPr>
              <a:t>• Every School has a mandatory library equipped with necessary books. </a:t>
            </a:r>
          </a:p>
          <a:p>
            <a:r>
              <a:rPr lang="en-US" dirty="0">
                <a:latin typeface="Times New Roman" panose="02020603050405020304" pitchFamily="18" charset="0"/>
                <a:cs typeface="Times New Roman" panose="02020603050405020304" pitchFamily="18" charset="0"/>
              </a:rPr>
              <a:t>• Online Form Fill Up. </a:t>
            </a:r>
          </a:p>
        </p:txBody>
      </p:sp>
      <p:pic>
        <p:nvPicPr>
          <p:cNvPr id="5" name="Picture 4">
            <a:extLst>
              <a:ext uri="{FF2B5EF4-FFF2-40B4-BE49-F238E27FC236}">
                <a16:creationId xmlns:a16="http://schemas.microsoft.com/office/drawing/2014/main" id="{1B65F791-9AAB-454F-9B35-6182991F3B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4003" y="4822940"/>
            <a:ext cx="2668555" cy="1794295"/>
          </a:xfrm>
          <a:prstGeom prst="rect">
            <a:avLst/>
          </a:prstGeom>
          <a:effectLst>
            <a:outerShdw blurRad="152400" dist="50800" dir="5400000" sx="101000" sy="101000" algn="ctr" rotWithShape="0">
              <a:srgbClr val="000000">
                <a:alpha val="96000"/>
              </a:srgbClr>
            </a:outerShdw>
          </a:effectLst>
        </p:spPr>
      </p:pic>
    </p:spTree>
    <p:extLst>
      <p:ext uri="{BB962C8B-B14F-4D97-AF65-F5344CB8AC3E}">
        <p14:creationId xmlns:p14="http://schemas.microsoft.com/office/powerpoint/2010/main" val="1001409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C552-DB89-4C34-AAD6-13491BF725A2}"/>
              </a:ext>
            </a:extLst>
          </p:cNvPr>
          <p:cNvSpPr>
            <a:spLocks noGrp="1"/>
          </p:cNvSpPr>
          <p:nvPr>
            <p:ph type="title"/>
          </p:nvPr>
        </p:nvSpPr>
        <p:spPr>
          <a:xfrm>
            <a:off x="677335" y="609600"/>
            <a:ext cx="8596668" cy="840259"/>
          </a:xfrm>
        </p:spPr>
        <p:txBody>
          <a:bodyPr>
            <a:normAutofit/>
          </a:bodyPr>
          <a:lstStyle/>
          <a:p>
            <a:pPr algn="ctr"/>
            <a:r>
              <a:rPr lang="en-US" sz="3200" b="1" dirty="0">
                <a:latin typeface="Times New Roman" panose="02020603050405020304" pitchFamily="18" charset="0"/>
                <a:cs typeface="Times New Roman" panose="02020603050405020304" pitchFamily="18" charset="0"/>
              </a:rPr>
              <a:t>Social sector</a:t>
            </a:r>
          </a:p>
        </p:txBody>
      </p:sp>
      <p:sp>
        <p:nvSpPr>
          <p:cNvPr id="3" name="Text Placeholder 2">
            <a:extLst>
              <a:ext uri="{FF2B5EF4-FFF2-40B4-BE49-F238E27FC236}">
                <a16:creationId xmlns:a16="http://schemas.microsoft.com/office/drawing/2014/main" id="{BE85BA92-195E-4419-84A6-E3B19CB27C1D}"/>
              </a:ext>
            </a:extLst>
          </p:cNvPr>
          <p:cNvSpPr>
            <a:spLocks noGrp="1"/>
          </p:cNvSpPr>
          <p:nvPr>
            <p:ph type="body" idx="1"/>
          </p:nvPr>
        </p:nvSpPr>
        <p:spPr>
          <a:xfrm>
            <a:off x="677334" y="1342768"/>
            <a:ext cx="9082485" cy="2977305"/>
          </a:xfrm>
        </p:spPr>
        <p:txBody>
          <a:bodyPr/>
          <a:lstStyle/>
          <a:p>
            <a:r>
              <a:rPr lang="en-US" dirty="0">
                <a:latin typeface="Times New Roman" panose="02020603050405020304" pitchFamily="18" charset="0"/>
                <a:cs typeface="Times New Roman" panose="02020603050405020304" pitchFamily="18" charset="0"/>
              </a:rPr>
              <a:t>• Rural development such as safe drinking water, sanitation and education.</a:t>
            </a:r>
          </a:p>
          <a:p>
            <a:r>
              <a:rPr lang="en-US" dirty="0">
                <a:latin typeface="Times New Roman" panose="02020603050405020304" pitchFamily="18" charset="0"/>
                <a:cs typeface="Times New Roman" panose="02020603050405020304" pitchFamily="18" charset="0"/>
              </a:rPr>
              <a:t>• Vocational training institutes across the country produce skilled manpower both  for</a:t>
            </a:r>
          </a:p>
          <a:p>
            <a:r>
              <a:rPr lang="en-US" dirty="0">
                <a:latin typeface="Times New Roman" panose="02020603050405020304" pitchFamily="18" charset="0"/>
                <a:cs typeface="Times New Roman" panose="02020603050405020304" pitchFamily="18" charset="0"/>
              </a:rPr>
              <a:t>  domestic and overseas employment.</a:t>
            </a:r>
          </a:p>
          <a:p>
            <a:r>
              <a:rPr lang="en-US" dirty="0">
                <a:latin typeface="Times New Roman" panose="02020603050405020304" pitchFamily="18" charset="0"/>
                <a:cs typeface="Times New Roman" panose="02020603050405020304" pitchFamily="18" charset="0"/>
              </a:rPr>
              <a:t>• Women empowerment. </a:t>
            </a:r>
          </a:p>
          <a:p>
            <a:r>
              <a:rPr lang="en-US" dirty="0">
                <a:latin typeface="Times New Roman" panose="02020603050405020304" pitchFamily="18" charset="0"/>
                <a:cs typeface="Times New Roman" panose="02020603050405020304" pitchFamily="18" charset="0"/>
              </a:rPr>
              <a:t>• Child mortality reduced. </a:t>
            </a:r>
          </a:p>
        </p:txBody>
      </p:sp>
      <p:pic>
        <p:nvPicPr>
          <p:cNvPr id="5" name="Picture 4">
            <a:extLst>
              <a:ext uri="{FF2B5EF4-FFF2-40B4-BE49-F238E27FC236}">
                <a16:creationId xmlns:a16="http://schemas.microsoft.com/office/drawing/2014/main" id="{F471F35F-064C-430C-9414-30AFC442E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053" y="4419145"/>
            <a:ext cx="2557947" cy="1678739"/>
          </a:xfrm>
          <a:prstGeom prst="rect">
            <a:avLst/>
          </a:prstGeom>
          <a:effectLst>
            <a:outerShdw blurRad="266700" dist="50800" dir="5400000" sx="97000" sy="97000" algn="ctr" rotWithShape="0">
              <a:srgbClr val="000000">
                <a:alpha val="96000"/>
              </a:srgbClr>
            </a:outerShdw>
          </a:effectLst>
        </p:spPr>
      </p:pic>
    </p:spTree>
    <p:extLst>
      <p:ext uri="{BB962C8B-B14F-4D97-AF65-F5344CB8AC3E}">
        <p14:creationId xmlns:p14="http://schemas.microsoft.com/office/powerpoint/2010/main" val="928228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9A734-A670-4A02-B411-4469E1A64E5F}"/>
              </a:ext>
            </a:extLst>
          </p:cNvPr>
          <p:cNvSpPr>
            <a:spLocks noGrp="1"/>
          </p:cNvSpPr>
          <p:nvPr>
            <p:ph type="title"/>
          </p:nvPr>
        </p:nvSpPr>
        <p:spPr>
          <a:xfrm>
            <a:off x="677335" y="609600"/>
            <a:ext cx="8596668" cy="1186249"/>
          </a:xfrm>
        </p:spPr>
        <p:txBody>
          <a:bodyPr>
            <a:noAutofit/>
          </a:bodyPr>
          <a:lstStyle/>
          <a:p>
            <a:pPr algn="ctr"/>
            <a:r>
              <a:rPr lang="en-US" sz="3200" b="1" dirty="0">
                <a:latin typeface="Times New Roman" panose="02020603050405020304" pitchFamily="18" charset="0"/>
                <a:cs typeface="Times New Roman" panose="02020603050405020304" pitchFamily="18" charset="0"/>
              </a:rPr>
              <a:t>Agriculture sector</a:t>
            </a: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8DB79C9-BADB-4F35-A563-8B850A637825}"/>
              </a:ext>
            </a:extLst>
          </p:cNvPr>
          <p:cNvSpPr>
            <a:spLocks noGrp="1"/>
          </p:cNvSpPr>
          <p:nvPr>
            <p:ph type="body" idx="1"/>
          </p:nvPr>
        </p:nvSpPr>
        <p:spPr>
          <a:xfrm>
            <a:off x="677335" y="1458098"/>
            <a:ext cx="8596668" cy="3604054"/>
          </a:xfrm>
        </p:spPr>
        <p:txBody>
          <a:bodyPr>
            <a:normAutofit/>
          </a:bodyPr>
          <a:lstStyle/>
          <a:p>
            <a:r>
              <a:rPr lang="en-US" dirty="0">
                <a:latin typeface="Times New Roman" panose="02020603050405020304" pitchFamily="18" charset="0"/>
                <a:cs typeface="Times New Roman" panose="02020603050405020304" pitchFamily="18" charset="0"/>
              </a:rPr>
              <a:t>• Agriculture sector has grown annually at an average growth rate of 3.9 percent during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Awami</a:t>
            </a:r>
            <a:r>
              <a:rPr lang="en-US" dirty="0">
                <a:latin typeface="Times New Roman" panose="02020603050405020304" pitchFamily="18" charset="0"/>
                <a:cs typeface="Times New Roman" panose="02020603050405020304" pitchFamily="18" charset="0"/>
              </a:rPr>
              <a:t> League tenure.</a:t>
            </a:r>
          </a:p>
          <a:p>
            <a:r>
              <a:rPr lang="en-US" dirty="0">
                <a:latin typeface="Times New Roman" panose="02020603050405020304" pitchFamily="18" charset="0"/>
                <a:cs typeface="Times New Roman" panose="02020603050405020304" pitchFamily="18" charset="0"/>
              </a:rPr>
              <a:t>• In 35 districts, government has arranged to supply tractors, power tillers, harvesters and                   </a:t>
            </a:r>
          </a:p>
          <a:p>
            <a:r>
              <a:rPr lang="en-US" dirty="0">
                <a:latin typeface="Times New Roman" panose="02020603050405020304" pitchFamily="18" charset="0"/>
                <a:cs typeface="Times New Roman" panose="02020603050405020304" pitchFamily="18" charset="0"/>
              </a:rPr>
              <a:t>  other agricultural equipment at 25 percent subsidized price.</a:t>
            </a:r>
          </a:p>
          <a:p>
            <a:r>
              <a:rPr lang="en-US" dirty="0">
                <a:latin typeface="Times New Roman" panose="02020603050405020304" pitchFamily="18" charset="0"/>
                <a:cs typeface="Times New Roman" panose="02020603050405020304" pitchFamily="18" charset="0"/>
              </a:rPr>
              <a:t>• supply seeds and fertilizers to the farmers free of cost.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Introduced </a:t>
            </a:r>
            <a:r>
              <a:rPr lang="en-US" dirty="0" err="1">
                <a:latin typeface="Times New Roman" panose="02020603050405020304" pitchFamily="18" charset="0"/>
                <a:cs typeface="Times New Roman" panose="02020603050405020304" pitchFamily="18" charset="0"/>
              </a:rPr>
              <a:t>krishi</a:t>
            </a:r>
            <a:r>
              <a:rPr lang="en-US" dirty="0">
                <a:latin typeface="Times New Roman" panose="02020603050405020304" pitchFamily="18" charset="0"/>
                <a:cs typeface="Times New Roman" panose="02020603050405020304" pitchFamily="18" charset="0"/>
              </a:rPr>
              <a:t> call centers.</a:t>
            </a:r>
          </a:p>
          <a:p>
            <a:r>
              <a:rPr lang="en-US" dirty="0">
                <a:latin typeface="Times New Roman" panose="02020603050405020304" pitchFamily="18" charset="0"/>
                <a:cs typeface="Times New Roman" panose="02020603050405020304" pitchFamily="18" charset="0"/>
              </a:rPr>
              <a:t>• Agriculture related information through SMS service </a:t>
            </a:r>
          </a:p>
          <a:p>
            <a:r>
              <a:rPr lang="en-US" dirty="0">
                <a:latin typeface="Times New Roman" panose="02020603050405020304" pitchFamily="18" charset="0"/>
                <a:cs typeface="Times New Roman" panose="02020603050405020304" pitchFamily="18" charset="0"/>
              </a:rPr>
              <a:t>• Agriculture based </a:t>
            </a:r>
            <a:r>
              <a:rPr lang="en-US" dirty="0" err="1">
                <a:latin typeface="Times New Roman" panose="02020603050405020304" pitchFamily="18" charset="0"/>
                <a:cs typeface="Times New Roman" panose="02020603050405020304" pitchFamily="18" charset="0"/>
              </a:rPr>
              <a:t>bangla</a:t>
            </a:r>
            <a:r>
              <a:rPr lang="en-US" dirty="0">
                <a:latin typeface="Times New Roman" panose="02020603050405020304" pitchFamily="18" charset="0"/>
                <a:cs typeface="Times New Roman" panose="02020603050405020304" pitchFamily="18" charset="0"/>
              </a:rPr>
              <a:t> website. </a:t>
            </a:r>
          </a:p>
          <a:p>
            <a:r>
              <a:rPr lang="en-US" dirty="0">
                <a:latin typeface="Times New Roman" panose="02020603050405020304" pitchFamily="18" charset="0"/>
                <a:cs typeface="Times New Roman" panose="02020603050405020304" pitchFamily="18" charset="0"/>
              </a:rPr>
              <a:t>• Agricultural input assistance</a:t>
            </a:r>
          </a:p>
        </p:txBody>
      </p:sp>
      <p:pic>
        <p:nvPicPr>
          <p:cNvPr id="5" name="Picture 4">
            <a:extLst>
              <a:ext uri="{FF2B5EF4-FFF2-40B4-BE49-F238E27FC236}">
                <a16:creationId xmlns:a16="http://schemas.microsoft.com/office/drawing/2014/main" id="{250D7F6D-8869-44DE-93C3-0E3A803243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6679" y="4603168"/>
            <a:ext cx="2764537" cy="2023708"/>
          </a:xfrm>
          <a:prstGeom prst="rect">
            <a:avLst/>
          </a:prstGeom>
          <a:effectLst>
            <a:outerShdw blurRad="114300" dist="50800" dir="5400000" sx="93000" sy="93000" algn="ctr" rotWithShape="0">
              <a:srgbClr val="000000">
                <a:alpha val="99000"/>
              </a:srgbClr>
            </a:outerShdw>
          </a:effectLst>
        </p:spPr>
      </p:pic>
      <p:pic>
        <p:nvPicPr>
          <p:cNvPr id="7" name="Picture 6">
            <a:extLst>
              <a:ext uri="{FF2B5EF4-FFF2-40B4-BE49-F238E27FC236}">
                <a16:creationId xmlns:a16="http://schemas.microsoft.com/office/drawing/2014/main" id="{601DD6E4-5C6D-424D-8091-C8272C914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503" y="3038445"/>
            <a:ext cx="2391111" cy="1448906"/>
          </a:xfrm>
          <a:prstGeom prst="rect">
            <a:avLst/>
          </a:prstGeom>
          <a:effectLst>
            <a:outerShdw blurRad="152400" dist="50800" dir="5400000" sx="91000" sy="91000" algn="ctr" rotWithShape="0">
              <a:srgbClr val="000000">
                <a:alpha val="99000"/>
              </a:srgbClr>
            </a:outerShdw>
          </a:effectLst>
        </p:spPr>
      </p:pic>
      <p:pic>
        <p:nvPicPr>
          <p:cNvPr id="9" name="Picture 8">
            <a:extLst>
              <a:ext uri="{FF2B5EF4-FFF2-40B4-BE49-F238E27FC236}">
                <a16:creationId xmlns:a16="http://schemas.microsoft.com/office/drawing/2014/main" id="{1ABF867C-A962-4884-B1C8-BF44E02AF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929" y="4603168"/>
            <a:ext cx="2764537" cy="2023708"/>
          </a:xfrm>
          <a:prstGeom prst="rect">
            <a:avLst/>
          </a:prstGeom>
          <a:effectLst>
            <a:outerShdw blurRad="177800" dist="50800" dir="5400000" sx="92000" sy="92000" algn="ctr" rotWithShape="0">
              <a:srgbClr val="000000">
                <a:alpha val="99000"/>
              </a:srgbClr>
            </a:outerShdw>
          </a:effectLst>
        </p:spPr>
      </p:pic>
    </p:spTree>
    <p:extLst>
      <p:ext uri="{BB962C8B-B14F-4D97-AF65-F5344CB8AC3E}">
        <p14:creationId xmlns:p14="http://schemas.microsoft.com/office/powerpoint/2010/main" val="3885679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1BD6-062D-421C-B0AA-A1A4DD87DF8B}"/>
              </a:ext>
            </a:extLst>
          </p:cNvPr>
          <p:cNvSpPr>
            <a:spLocks noGrp="1"/>
          </p:cNvSpPr>
          <p:nvPr>
            <p:ph type="title"/>
          </p:nvPr>
        </p:nvSpPr>
        <p:spPr>
          <a:xfrm>
            <a:off x="677335" y="609600"/>
            <a:ext cx="8596668" cy="1778000"/>
          </a:xfrm>
        </p:spPr>
        <p:txBody>
          <a:bodyPr>
            <a:normAutofit/>
          </a:bodyPr>
          <a:lstStyle/>
          <a:p>
            <a:pPr algn="ctr"/>
            <a:r>
              <a:rPr lang="en-US" sz="3200" b="1" dirty="0">
                <a:latin typeface="Times New Roman" panose="02020603050405020304" pitchFamily="18" charset="0"/>
                <a:cs typeface="Times New Roman" panose="02020603050405020304" pitchFamily="18" charset="0"/>
              </a:rPr>
              <a:t>E-Commerce Sector</a:t>
            </a: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D235189-EDE4-45E8-8766-0899E75C2EAC}"/>
              </a:ext>
            </a:extLst>
          </p:cNvPr>
          <p:cNvSpPr>
            <a:spLocks noGrp="1"/>
          </p:cNvSpPr>
          <p:nvPr>
            <p:ph type="body" idx="1"/>
          </p:nvPr>
        </p:nvSpPr>
        <p:spPr>
          <a:xfrm>
            <a:off x="677335" y="469557"/>
            <a:ext cx="8596668" cy="5107459"/>
          </a:xfrm>
        </p:spPr>
        <p:txBody>
          <a:bodyPr>
            <a:normAutofit/>
          </a:bodyPr>
          <a:lstStyle/>
          <a:p>
            <a:r>
              <a:rPr lang="en-US" dirty="0">
                <a:latin typeface="Times New Roman" panose="02020603050405020304" pitchFamily="18" charset="0"/>
                <a:cs typeface="Times New Roman" panose="02020603050405020304" pitchFamily="18" charset="0"/>
              </a:rPr>
              <a:t>• Ready Made Garments (RMG). </a:t>
            </a:r>
          </a:p>
          <a:p>
            <a:r>
              <a:rPr lang="en-US" dirty="0">
                <a:latin typeface="Times New Roman" panose="02020603050405020304" pitchFamily="18" charset="0"/>
                <a:cs typeface="Times New Roman" panose="02020603050405020304" pitchFamily="18" charset="0"/>
              </a:rPr>
              <a:t>• Banking sectors (Online Banking).</a:t>
            </a:r>
          </a:p>
          <a:p>
            <a:r>
              <a:rPr lang="en-US" dirty="0">
                <a:latin typeface="Times New Roman" panose="02020603050405020304" pitchFamily="18" charset="0"/>
                <a:cs typeface="Times New Roman" panose="02020603050405020304" pitchFamily="18" charset="0"/>
              </a:rPr>
              <a:t>• Online Shopping. </a:t>
            </a:r>
          </a:p>
          <a:p>
            <a:r>
              <a:rPr lang="en-US" dirty="0">
                <a:latin typeface="Times New Roman" panose="02020603050405020304" pitchFamily="18" charset="0"/>
                <a:cs typeface="Times New Roman" panose="02020603050405020304" pitchFamily="18" charset="0"/>
              </a:rPr>
              <a:t>• Web Hosting, Domain.</a:t>
            </a:r>
          </a:p>
          <a:p>
            <a:r>
              <a:rPr lang="en-US" dirty="0">
                <a:latin typeface="Times New Roman" panose="02020603050405020304" pitchFamily="18" charset="0"/>
                <a:cs typeface="Times New Roman" panose="02020603050405020304" pitchFamily="18" charset="0"/>
              </a:rPr>
              <a:t>• Oil and Gas sector etc. </a:t>
            </a:r>
          </a:p>
          <a:p>
            <a:r>
              <a:rPr lang="en-US" dirty="0">
                <a:latin typeface="Times New Roman" panose="02020603050405020304" pitchFamily="18" charset="0"/>
                <a:cs typeface="Times New Roman" panose="02020603050405020304" pitchFamily="18" charset="0"/>
              </a:rPr>
              <a:t>• Online Transportation System, Hotel Management and Tourism etc.</a:t>
            </a:r>
          </a:p>
        </p:txBody>
      </p:sp>
      <p:pic>
        <p:nvPicPr>
          <p:cNvPr id="7" name="Picture 6">
            <a:extLst>
              <a:ext uri="{FF2B5EF4-FFF2-40B4-BE49-F238E27FC236}">
                <a16:creationId xmlns:a16="http://schemas.microsoft.com/office/drawing/2014/main" id="{C7B01D49-C938-4305-A14B-F0350C9ED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4895887"/>
            <a:ext cx="7229649" cy="1642344"/>
          </a:xfrm>
          <a:prstGeom prst="rect">
            <a:avLst/>
          </a:prstGeom>
        </p:spPr>
      </p:pic>
    </p:spTree>
    <p:extLst>
      <p:ext uri="{BB962C8B-B14F-4D97-AF65-F5344CB8AC3E}">
        <p14:creationId xmlns:p14="http://schemas.microsoft.com/office/powerpoint/2010/main" val="1531024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F0915-0108-4C0D-8F37-2873BDB5096A}"/>
              </a:ext>
            </a:extLst>
          </p:cNvPr>
          <p:cNvSpPr>
            <a:spLocks noGrp="1"/>
          </p:cNvSpPr>
          <p:nvPr>
            <p:ph type="title"/>
          </p:nvPr>
        </p:nvSpPr>
        <p:spPr>
          <a:xfrm>
            <a:off x="677335" y="123567"/>
            <a:ext cx="8596668" cy="1285102"/>
          </a:xfrm>
        </p:spPr>
        <p:txBody>
          <a:bodyPr>
            <a:normAutofit/>
          </a:bodyPr>
          <a:lstStyle/>
          <a:p>
            <a:pPr algn="ctr"/>
            <a:r>
              <a:rPr lang="en-US" sz="3200" b="1" dirty="0">
                <a:latin typeface="Times New Roman" panose="02020603050405020304" pitchFamily="18" charset="0"/>
                <a:cs typeface="Times New Roman" panose="02020603050405020304" pitchFamily="18" charset="0"/>
              </a:rPr>
              <a:t>ICT Sector</a:t>
            </a:r>
          </a:p>
        </p:txBody>
      </p:sp>
      <p:sp>
        <p:nvSpPr>
          <p:cNvPr id="3" name="Text Placeholder 2">
            <a:extLst>
              <a:ext uri="{FF2B5EF4-FFF2-40B4-BE49-F238E27FC236}">
                <a16:creationId xmlns:a16="http://schemas.microsoft.com/office/drawing/2014/main" id="{B135BCF7-1B47-4587-8456-882090DE6924}"/>
              </a:ext>
            </a:extLst>
          </p:cNvPr>
          <p:cNvSpPr>
            <a:spLocks noGrp="1"/>
          </p:cNvSpPr>
          <p:nvPr>
            <p:ph type="body" idx="1"/>
          </p:nvPr>
        </p:nvSpPr>
        <p:spPr>
          <a:xfrm>
            <a:off x="677335" y="1301578"/>
            <a:ext cx="8596668" cy="4077729"/>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 </a:t>
            </a:r>
            <a:r>
              <a:rPr lang="en-US" b="1" u="sng" dirty="0">
                <a:solidFill>
                  <a:schemeClr val="accent2">
                    <a:lumMod val="50000"/>
                  </a:schemeClr>
                </a:solidFill>
                <a:latin typeface="Times New Roman" panose="02020603050405020304" pitchFamily="18" charset="0"/>
                <a:cs typeface="Times New Roman" panose="02020603050405020304" pitchFamily="18" charset="0"/>
              </a:rPr>
              <a:t>Online information center:</a:t>
            </a:r>
          </a:p>
          <a:p>
            <a:r>
              <a:rPr lang="en-US" dirty="0">
                <a:latin typeface="Times New Roman" panose="02020603050405020304" pitchFamily="18" charset="0"/>
                <a:cs typeface="Times New Roman" panose="02020603050405020304" pitchFamily="18" charset="0"/>
              </a:rPr>
              <a:t>     • Digital Info Centers in Union and </a:t>
            </a:r>
            <a:r>
              <a:rPr lang="en-US" dirty="0" err="1">
                <a:latin typeface="Times New Roman" panose="02020603050405020304" pitchFamily="18" charset="0"/>
                <a:cs typeface="Times New Roman" panose="02020603050405020304" pitchFamily="18" charset="0"/>
              </a:rPr>
              <a:t>Upazila</a:t>
            </a:r>
            <a:r>
              <a:rPr lang="en-US" dirty="0">
                <a:latin typeface="Times New Roman" panose="02020603050405020304" pitchFamily="18" charset="0"/>
                <a:cs typeface="Times New Roman" panose="02020603050405020304" pitchFamily="18" charset="0"/>
              </a:rPr>
              <a:t> Parishads. </a:t>
            </a:r>
          </a:p>
          <a:p>
            <a:r>
              <a:rPr lang="en-US" dirty="0">
                <a:latin typeface="Times New Roman" panose="02020603050405020304" pitchFamily="18" charset="0"/>
                <a:cs typeface="Times New Roman" panose="02020603050405020304" pitchFamily="18" charset="0"/>
              </a:rPr>
              <a:t>     • Information Portals in all 64 Districts Managed by DCs </a:t>
            </a:r>
          </a:p>
          <a:p>
            <a:r>
              <a:rPr lang="en-US" dirty="0">
                <a:latin typeface="Times New Roman" panose="02020603050405020304" pitchFamily="18" charset="0"/>
                <a:cs typeface="Times New Roman" panose="02020603050405020304" pitchFamily="18" charset="0"/>
              </a:rPr>
              <a:t>     • Disaster early warning through mobile network.</a:t>
            </a:r>
          </a:p>
          <a:p>
            <a:r>
              <a:rPr lang="en-US" dirty="0">
                <a:latin typeface="Times New Roman" panose="02020603050405020304" pitchFamily="18" charset="0"/>
                <a:cs typeface="Times New Roman" panose="02020603050405020304" pitchFamily="18" charset="0"/>
              </a:rPr>
              <a:t> </a:t>
            </a:r>
            <a:r>
              <a:rPr lang="en-US" b="1" u="sng" dirty="0">
                <a:solidFill>
                  <a:schemeClr val="accent2">
                    <a:lumMod val="50000"/>
                  </a:schemeClr>
                </a:solidFill>
                <a:latin typeface="Times New Roman" panose="02020603050405020304" pitchFamily="18" charset="0"/>
                <a:cs typeface="Times New Roman" panose="02020603050405020304" pitchFamily="18" charset="0"/>
              </a:rPr>
              <a:t>Connecting Citizens and Government</a:t>
            </a:r>
            <a:r>
              <a:rPr lang="en-US" dirty="0">
                <a:solidFill>
                  <a:schemeClr val="accent2">
                    <a:lumMod val="50000"/>
                  </a:schemeClr>
                </a:solidFill>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All 64 DC offices, PMO and Cabinet being connected with video conferencing. </a:t>
            </a:r>
          </a:p>
          <a:p>
            <a:r>
              <a:rPr lang="en-US" dirty="0">
                <a:latin typeface="Times New Roman" panose="02020603050405020304" pitchFamily="18" charset="0"/>
                <a:cs typeface="Times New Roman" panose="02020603050405020304" pitchFamily="18" charset="0"/>
              </a:rPr>
              <a:t>    • Community radio being explored.</a:t>
            </a:r>
          </a:p>
          <a:p>
            <a:r>
              <a:rPr lang="en-US" b="1" u="sng" dirty="0">
                <a:solidFill>
                  <a:schemeClr val="accent2">
                    <a:lumMod val="50000"/>
                  </a:schemeClr>
                </a:solidFill>
                <a:latin typeface="Times New Roman" panose="02020603050405020304" pitchFamily="18" charset="0"/>
                <a:cs typeface="Times New Roman" panose="02020603050405020304" pitchFamily="18" charset="0"/>
              </a:rPr>
              <a:t> Internet:</a:t>
            </a:r>
          </a:p>
          <a:p>
            <a:r>
              <a:rPr lang="en-US" dirty="0">
                <a:latin typeface="Times New Roman" panose="02020603050405020304" pitchFamily="18" charset="0"/>
                <a:cs typeface="Times New Roman" panose="02020603050405020304" pitchFamily="18" charset="0"/>
              </a:rPr>
              <a:t>    • Affordable bandwidth price. </a:t>
            </a:r>
          </a:p>
          <a:p>
            <a:r>
              <a:rPr lang="en-US" dirty="0">
                <a:latin typeface="Times New Roman" panose="02020603050405020304" pitchFamily="18" charset="0"/>
                <a:cs typeface="Times New Roman" panose="02020603050405020304" pitchFamily="18" charset="0"/>
              </a:rPr>
              <a:t>    • 4G service.</a:t>
            </a:r>
          </a:p>
          <a:p>
            <a:r>
              <a:rPr lang="en-US" dirty="0">
                <a:latin typeface="Times New Roman" panose="02020603050405020304" pitchFamily="18" charset="0"/>
                <a:cs typeface="Times New Roman" panose="02020603050405020304" pitchFamily="18" charset="0"/>
              </a:rPr>
              <a:t> </a:t>
            </a:r>
            <a:r>
              <a:rPr lang="en-US" b="1" u="sng" dirty="0">
                <a:solidFill>
                  <a:schemeClr val="accent2">
                    <a:lumMod val="50000"/>
                  </a:schemeClr>
                </a:solidFill>
                <a:latin typeface="Times New Roman" panose="02020603050405020304" pitchFamily="18" charset="0"/>
                <a:cs typeface="Times New Roman" panose="02020603050405020304" pitchFamily="18" charset="0"/>
              </a:rPr>
              <a:t>Satellite: </a:t>
            </a:r>
          </a:p>
          <a:p>
            <a:r>
              <a:rPr lang="en-US" dirty="0">
                <a:latin typeface="Times New Roman" panose="02020603050405020304" pitchFamily="18" charset="0"/>
                <a:cs typeface="Times New Roman" panose="02020603050405020304" pitchFamily="18" charset="0"/>
              </a:rPr>
              <a:t>    • BANGABANDHU-1 Satellite.</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D1EB48F-DA85-449D-B2B0-F348280F4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9612" y="5215812"/>
            <a:ext cx="1912776" cy="1417790"/>
          </a:xfrm>
          <a:prstGeom prst="rect">
            <a:avLst/>
          </a:prstGeom>
          <a:effectLst>
            <a:outerShdw blurRad="139700" dist="50800" dir="5400000" sx="93000" sy="93000" algn="ctr" rotWithShape="0">
              <a:srgbClr val="000000">
                <a:alpha val="99000"/>
              </a:srgbClr>
            </a:outerShdw>
          </a:effectLst>
        </p:spPr>
      </p:pic>
      <p:pic>
        <p:nvPicPr>
          <p:cNvPr id="9" name="Picture 8">
            <a:extLst>
              <a:ext uri="{FF2B5EF4-FFF2-40B4-BE49-F238E27FC236}">
                <a16:creationId xmlns:a16="http://schemas.microsoft.com/office/drawing/2014/main" id="{E1E45977-B8EC-4D76-A1AB-525D00447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253" y="4599993"/>
            <a:ext cx="2240662" cy="2033610"/>
          </a:xfrm>
          <a:prstGeom prst="rect">
            <a:avLst/>
          </a:prstGeom>
          <a:effectLst>
            <a:outerShdw blurRad="254000" dist="50800" dir="5400000" sx="89000" sy="89000" algn="ctr" rotWithShape="0">
              <a:srgbClr val="000000">
                <a:alpha val="99000"/>
              </a:srgbClr>
            </a:outerShdw>
          </a:effectLst>
        </p:spPr>
      </p:pic>
      <p:pic>
        <p:nvPicPr>
          <p:cNvPr id="11" name="Picture 10">
            <a:extLst>
              <a:ext uri="{FF2B5EF4-FFF2-40B4-BE49-F238E27FC236}">
                <a16:creationId xmlns:a16="http://schemas.microsoft.com/office/drawing/2014/main" id="{E963C84C-F396-412F-B280-59CBE26D44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0068" y="4842588"/>
            <a:ext cx="2168560" cy="1791014"/>
          </a:xfrm>
          <a:prstGeom prst="rect">
            <a:avLst/>
          </a:prstGeom>
          <a:effectLst>
            <a:outerShdw blurRad="139700" dist="50800" dir="5400000" sx="93000" sy="93000" algn="ctr" rotWithShape="0">
              <a:srgbClr val="000000">
                <a:alpha val="99000"/>
              </a:srgbClr>
            </a:outerShdw>
          </a:effectLst>
        </p:spPr>
      </p:pic>
    </p:spTree>
    <p:extLst>
      <p:ext uri="{BB962C8B-B14F-4D97-AF65-F5344CB8AC3E}">
        <p14:creationId xmlns:p14="http://schemas.microsoft.com/office/powerpoint/2010/main" val="204696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52C6-B89F-40E1-9C21-C20D6D77E36A}"/>
              </a:ext>
            </a:extLst>
          </p:cNvPr>
          <p:cNvSpPr>
            <a:spLocks noGrp="1"/>
          </p:cNvSpPr>
          <p:nvPr>
            <p:ph type="title"/>
          </p:nvPr>
        </p:nvSpPr>
        <p:spPr>
          <a:xfrm>
            <a:off x="677335" y="609600"/>
            <a:ext cx="8596668" cy="881449"/>
          </a:xfrm>
        </p:spPr>
        <p:txBody>
          <a:bodyPr>
            <a:normAutofit/>
          </a:bodyPr>
          <a:lstStyle/>
          <a:p>
            <a:pPr algn="ctr"/>
            <a:r>
              <a:rPr lang="en-US" sz="3200" b="1" dirty="0">
                <a:latin typeface="Times New Roman" panose="02020603050405020304" pitchFamily="18" charset="0"/>
                <a:cs typeface="Times New Roman" panose="02020603050405020304" pitchFamily="18" charset="0"/>
              </a:rPr>
              <a:t>Challenges</a:t>
            </a:r>
          </a:p>
        </p:txBody>
      </p:sp>
      <p:sp>
        <p:nvSpPr>
          <p:cNvPr id="3" name="Text Placeholder 2">
            <a:extLst>
              <a:ext uri="{FF2B5EF4-FFF2-40B4-BE49-F238E27FC236}">
                <a16:creationId xmlns:a16="http://schemas.microsoft.com/office/drawing/2014/main" id="{D47CA7B5-0837-49E5-BF8D-85EC8CBAA179}"/>
              </a:ext>
            </a:extLst>
          </p:cNvPr>
          <p:cNvSpPr>
            <a:spLocks noGrp="1"/>
          </p:cNvSpPr>
          <p:nvPr>
            <p:ph type="body" idx="1"/>
          </p:nvPr>
        </p:nvSpPr>
        <p:spPr>
          <a:xfrm>
            <a:off x="1095632" y="1804086"/>
            <a:ext cx="8178370" cy="3270421"/>
          </a:xfrm>
        </p:spPr>
        <p:txBody>
          <a:bodyPr>
            <a:normAutofit/>
          </a:bodyPr>
          <a:lstStyle/>
          <a:p>
            <a:r>
              <a:rPr lang="en-US" sz="2000" b="1" u="sng" dirty="0">
                <a:solidFill>
                  <a:schemeClr val="accent2">
                    <a:lumMod val="50000"/>
                  </a:schemeClr>
                </a:solidFill>
                <a:latin typeface="Times New Roman" panose="02020603050405020304" pitchFamily="18" charset="0"/>
                <a:cs typeface="Times New Roman" panose="02020603050405020304" pitchFamily="18" charset="0"/>
              </a:rPr>
              <a:t>Lacking Manpower: </a:t>
            </a:r>
          </a:p>
          <a:p>
            <a:r>
              <a:rPr lang="en-US" dirty="0">
                <a:latin typeface="Times New Roman" panose="02020603050405020304" pitchFamily="18" charset="0"/>
                <a:cs typeface="Times New Roman" panose="02020603050405020304" pitchFamily="18" charset="0"/>
              </a:rPr>
              <a:t>  • less people to expand the IT sector. </a:t>
            </a:r>
          </a:p>
          <a:p>
            <a:r>
              <a:rPr lang="en-US" dirty="0">
                <a:latin typeface="Times New Roman" panose="02020603050405020304" pitchFamily="18" charset="0"/>
                <a:cs typeface="Times New Roman" panose="02020603050405020304" pitchFamily="18" charset="0"/>
              </a:rPr>
              <a:t>  • lack of baseline information. </a:t>
            </a:r>
          </a:p>
          <a:p>
            <a:r>
              <a:rPr lang="en-US" dirty="0">
                <a:latin typeface="Times New Roman" panose="02020603050405020304" pitchFamily="18" charset="0"/>
                <a:cs typeface="Times New Roman" panose="02020603050405020304" pitchFamily="18" charset="0"/>
              </a:rPr>
              <a:t>  • lack of vocational training institute. </a:t>
            </a:r>
          </a:p>
          <a:p>
            <a:r>
              <a:rPr lang="en-US" dirty="0">
                <a:latin typeface="Times New Roman" panose="02020603050405020304" pitchFamily="18" charset="0"/>
                <a:cs typeface="Times New Roman" panose="02020603050405020304" pitchFamily="18" charset="0"/>
              </a:rPr>
              <a:t>  • lack of opportunities for women. </a:t>
            </a:r>
          </a:p>
          <a:p>
            <a:r>
              <a:rPr lang="en-US" dirty="0">
                <a:latin typeface="Times New Roman" panose="02020603050405020304" pitchFamily="18" charset="0"/>
                <a:cs typeface="Times New Roman" panose="02020603050405020304" pitchFamily="18" charset="0"/>
              </a:rPr>
              <a:t>  • Lack of invitation for the youngsters . </a:t>
            </a:r>
          </a:p>
          <a:p>
            <a:r>
              <a:rPr lang="en-US" dirty="0">
                <a:latin typeface="Times New Roman" panose="02020603050405020304" pitchFamily="18" charset="0"/>
                <a:cs typeface="Times New Roman" panose="02020603050405020304" pitchFamily="18" charset="0"/>
              </a:rPr>
              <a:t>  • Tendency of moving abroad</a:t>
            </a:r>
          </a:p>
        </p:txBody>
      </p:sp>
    </p:spTree>
    <p:extLst>
      <p:ext uri="{BB962C8B-B14F-4D97-AF65-F5344CB8AC3E}">
        <p14:creationId xmlns:p14="http://schemas.microsoft.com/office/powerpoint/2010/main" val="3769549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B4EA-1166-4A84-AC50-A5E2AF719007}"/>
              </a:ext>
            </a:extLst>
          </p:cNvPr>
          <p:cNvSpPr>
            <a:spLocks noGrp="1"/>
          </p:cNvSpPr>
          <p:nvPr>
            <p:ph type="title"/>
          </p:nvPr>
        </p:nvSpPr>
        <p:spPr>
          <a:xfrm>
            <a:off x="751476" y="609600"/>
            <a:ext cx="8596668" cy="1062681"/>
          </a:xfrm>
        </p:spPr>
        <p:txBody>
          <a:bodyPr>
            <a:normAutofit/>
          </a:bodyPr>
          <a:lstStyle/>
          <a:p>
            <a:pPr algn="ctr"/>
            <a:r>
              <a:rPr lang="en-US" sz="3200" b="1" dirty="0">
                <a:latin typeface="Times New Roman" panose="02020603050405020304" pitchFamily="18" charset="0"/>
                <a:cs typeface="Times New Roman" panose="02020603050405020304" pitchFamily="18" charset="0"/>
              </a:rPr>
              <a:t>Challenges</a:t>
            </a:r>
          </a:p>
        </p:txBody>
      </p:sp>
      <p:sp>
        <p:nvSpPr>
          <p:cNvPr id="3" name="Text Placeholder 2">
            <a:extLst>
              <a:ext uri="{FF2B5EF4-FFF2-40B4-BE49-F238E27FC236}">
                <a16:creationId xmlns:a16="http://schemas.microsoft.com/office/drawing/2014/main" id="{17F3A0A4-4DBE-4F8C-98B8-BFA3D671A4AD}"/>
              </a:ext>
            </a:extLst>
          </p:cNvPr>
          <p:cNvSpPr>
            <a:spLocks noGrp="1"/>
          </p:cNvSpPr>
          <p:nvPr>
            <p:ph type="body" idx="1"/>
          </p:nvPr>
        </p:nvSpPr>
        <p:spPr>
          <a:xfrm>
            <a:off x="751476" y="1672281"/>
            <a:ext cx="7642911" cy="3100453"/>
          </a:xfrm>
        </p:spPr>
        <p:txBody>
          <a:bodyPr>
            <a:normAutofit lnSpcReduction="10000"/>
          </a:bodyPr>
          <a:lstStyle/>
          <a:p>
            <a:r>
              <a:rPr lang="en-US" sz="2000" b="1" u="sng" dirty="0">
                <a:solidFill>
                  <a:schemeClr val="accent2">
                    <a:lumMod val="50000"/>
                  </a:schemeClr>
                </a:solidFill>
                <a:latin typeface="Times New Roman" panose="02020603050405020304" pitchFamily="18" charset="0"/>
                <a:cs typeface="Times New Roman" panose="02020603050405020304" pitchFamily="18" charset="0"/>
              </a:rPr>
              <a:t>Lack of professionalism: </a:t>
            </a:r>
          </a:p>
          <a:p>
            <a:r>
              <a:rPr lang="en-US" dirty="0">
                <a:latin typeface="Times New Roman" panose="02020603050405020304" pitchFamily="18" charset="0"/>
                <a:cs typeface="Times New Roman" panose="02020603050405020304" pitchFamily="18" charset="0"/>
              </a:rPr>
              <a:t>  • Lack of scope to develop software industry </a:t>
            </a:r>
          </a:p>
          <a:p>
            <a:r>
              <a:rPr lang="en-US" dirty="0">
                <a:latin typeface="Times New Roman" panose="02020603050405020304" pitchFamily="18" charset="0"/>
                <a:cs typeface="Times New Roman" panose="02020603050405020304" pitchFamily="18" charset="0"/>
              </a:rPr>
              <a:t>  • Scarcity of skilled team leader /manager </a:t>
            </a:r>
          </a:p>
          <a:p>
            <a:r>
              <a:rPr lang="en-US" dirty="0">
                <a:latin typeface="Times New Roman" panose="02020603050405020304" pitchFamily="18" charset="0"/>
                <a:cs typeface="Times New Roman" panose="02020603050405020304" pitchFamily="18" charset="0"/>
              </a:rPr>
              <a:t>  • Lack of eagerness to achieve INT. Recognition </a:t>
            </a:r>
          </a:p>
          <a:p>
            <a:r>
              <a:rPr lang="en-US" dirty="0">
                <a:latin typeface="Times New Roman" panose="02020603050405020304" pitchFamily="18" charset="0"/>
                <a:cs typeface="Times New Roman" panose="02020603050405020304" pitchFamily="18" charset="0"/>
              </a:rPr>
              <a:t>  • Lack of knowledge among GOVT. stocks holders </a:t>
            </a:r>
          </a:p>
          <a:p>
            <a:r>
              <a:rPr lang="en-US" dirty="0">
                <a:latin typeface="Times New Roman" panose="02020603050405020304" pitchFamily="18" charset="0"/>
                <a:cs typeface="Times New Roman" panose="02020603050405020304" pitchFamily="18" charset="0"/>
              </a:rPr>
              <a:t>  • Immense interest for other Businesses </a:t>
            </a:r>
          </a:p>
          <a:p>
            <a:r>
              <a:rPr lang="en-US" dirty="0">
                <a:latin typeface="Times New Roman" panose="02020603050405020304" pitchFamily="18" charset="0"/>
                <a:cs typeface="Times New Roman" panose="02020603050405020304" pitchFamily="18" charset="0"/>
              </a:rPr>
              <a:t>  • Lack of resources and structural limitations.</a:t>
            </a:r>
          </a:p>
          <a:p>
            <a:r>
              <a:rPr lang="en-US" dirty="0">
                <a:latin typeface="Times New Roman" panose="02020603050405020304" pitchFamily="18" charset="0"/>
                <a:cs typeface="Times New Roman" panose="02020603050405020304" pitchFamily="18" charset="0"/>
              </a:rPr>
              <a:t>  • Insufficient “EQUAL -CAPITAL DEVELOPMENT FUND”.</a:t>
            </a:r>
          </a:p>
        </p:txBody>
      </p:sp>
    </p:spTree>
    <p:extLst>
      <p:ext uri="{BB962C8B-B14F-4D97-AF65-F5344CB8AC3E}">
        <p14:creationId xmlns:p14="http://schemas.microsoft.com/office/powerpoint/2010/main" val="577003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27B4-0122-8A35-E8A9-7FF07B88D1F5}"/>
              </a:ext>
            </a:extLst>
          </p:cNvPr>
          <p:cNvSpPr>
            <a:spLocks noGrp="1"/>
          </p:cNvSpPr>
          <p:nvPr>
            <p:ph type="title"/>
          </p:nvPr>
        </p:nvSpPr>
        <p:spPr>
          <a:xfrm>
            <a:off x="677335" y="609600"/>
            <a:ext cx="8596668" cy="1139687"/>
          </a:xfrm>
        </p:spPr>
        <p:txBody>
          <a:bodyPr>
            <a:normAutofit fontScale="90000"/>
          </a:bodyPr>
          <a:lstStyle/>
          <a:p>
            <a:r>
              <a:rPr lang="en-US" sz="40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Etiquette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290D0829-FDF2-FC0A-405E-D5F16AC0268E}"/>
              </a:ext>
            </a:extLst>
          </p:cNvPr>
          <p:cNvSpPr>
            <a:spLocks noGrp="1"/>
          </p:cNvSpPr>
          <p:nvPr>
            <p:ph type="body" idx="1"/>
          </p:nvPr>
        </p:nvSpPr>
        <p:spPr>
          <a:xfrm>
            <a:off x="677335" y="1404730"/>
            <a:ext cx="10812300" cy="5453270"/>
          </a:xfrm>
        </p:spPr>
        <p:txBody>
          <a:bodyPr/>
          <a:lstStyle/>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Personal interaction is initiated with the greeting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Assalam</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Waleykum</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("peace be with you"), to which the required response is,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Waleykum</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Assalam</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("and with you"). </a:t>
            </a: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Hindus, the correct greeting is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Nomoshkar</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as the hands are brought together under the chin</a:t>
            </a:r>
            <a:endParaRPr lang="en-US"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Men may shake hands if they are of equal status but do not grasp hands firmly. </a:t>
            </a: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Men and women do not shake hands with each other. </a:t>
            </a: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In same-sex conversation, touching is common and individuals may stand or sit very close. </a:t>
            </a:r>
            <a:endParaRPr lang="en-US"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Leave-taking is sealed with the phrase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Khoda</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Hafez or Allah Hafez.</a:t>
            </a: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Individuals with higher status are not addressed by personal name; instead, a title or kinship term is used.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Visitors are always asked to sit, and if no chairs are available, a low stool or a bamboo mat is provided</a:t>
            </a:r>
            <a:endParaRPr lang="en-US" i="1"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Open staring is not considered impolite.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13142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4060-1DF5-A31D-C40A-E49B6848E200}"/>
              </a:ext>
            </a:extLst>
          </p:cNvPr>
          <p:cNvSpPr>
            <a:spLocks noGrp="1"/>
          </p:cNvSpPr>
          <p:nvPr>
            <p:ph type="title"/>
          </p:nvPr>
        </p:nvSpPr>
        <p:spPr>
          <a:xfrm>
            <a:off x="677335" y="1"/>
            <a:ext cx="8479917" cy="1219200"/>
          </a:xfrm>
        </p:spPr>
        <p:txBody>
          <a:bodyPr/>
          <a:lstStyle/>
          <a:p>
            <a:r>
              <a:rPr lang="en-US" sz="4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Etiquette</a:t>
            </a:r>
            <a:endParaRPr lang="en-US" dirty="0"/>
          </a:p>
        </p:txBody>
      </p:sp>
      <p:sp>
        <p:nvSpPr>
          <p:cNvPr id="3" name="Text Placeholder 2">
            <a:extLst>
              <a:ext uri="{FF2B5EF4-FFF2-40B4-BE49-F238E27FC236}">
                <a16:creationId xmlns:a16="http://schemas.microsoft.com/office/drawing/2014/main" id="{02B7AFFB-7819-AE0F-F8FD-D8A4FAF14348}"/>
              </a:ext>
            </a:extLst>
          </p:cNvPr>
          <p:cNvSpPr>
            <a:spLocks noGrp="1"/>
          </p:cNvSpPr>
          <p:nvPr>
            <p:ph type="body" idx="1"/>
          </p:nvPr>
        </p:nvSpPr>
        <p:spPr>
          <a:xfrm>
            <a:off x="677334" y="1789043"/>
            <a:ext cx="11050839" cy="4850296"/>
          </a:xfrm>
        </p:spPr>
        <p:txBody>
          <a:bodyPr>
            <a:normAutofit fontScale="92500" lnSpcReduction="10000"/>
          </a:bodyPr>
          <a:lstStyle/>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rgbClr val="373737"/>
              </a:solidFill>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Feet are thought to be the ‘dirtiest’ part of the body. The soles of one’s feet should never be pointed at another person, towards a temple or towards a deity. Sit in a way that avoids this.</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The top of the head is considered to be the most important part of the human body. To touch someone on the top of their head is considered rude and insensitive. This is especially the case with babies, children, elderly, religious leaders .</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To show the utmost respect towards a religious leader or an elder, one will touch the feet of the person.</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Never sit higher than an elder. If they are seated on the floor, you should also sit on the floor to avoid being higher than them.</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Objects are generally passed with one’s right hand or both hands. The left hand is thought to be reserved for cleaning, and the left hand alone should never be used to pass an object.</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rPr>
              <a:t>Bangladeshis are typically relaxed approach towards timekeeping and punctuality. It is common for people to arrive at events 30 minutes to an hour after the designated time.</a:t>
            </a:r>
            <a:endParaRPr lang="en-US" dirty="0">
              <a:solidFill>
                <a:srgbClr val="373737"/>
              </a:solidFill>
              <a:latin typeface="Open Sans" panose="020B0606030504020204" pitchFamily="34" charset="0"/>
              <a:ea typeface="Times New Roman" panose="02020603050405020304" pitchFamily="18" charset="0"/>
              <a:cs typeface="Times New Roman" panose="02020603050405020304" pitchFamily="18" charset="0"/>
            </a:endParaRPr>
          </a:p>
          <a:p>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194055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80715-ED17-F437-9916-BA5D7EE28E48}"/>
              </a:ext>
            </a:extLst>
          </p:cNvPr>
          <p:cNvSpPr>
            <a:spLocks noGrp="1"/>
          </p:cNvSpPr>
          <p:nvPr>
            <p:ph type="title"/>
          </p:nvPr>
        </p:nvSpPr>
        <p:spPr>
          <a:xfrm>
            <a:off x="677335" y="609600"/>
            <a:ext cx="8850978" cy="596348"/>
          </a:xfrm>
        </p:spPr>
        <p:txBody>
          <a:bodyPr>
            <a:normAutofit fontScale="90000"/>
          </a:bodyPr>
          <a:lstStyle/>
          <a:p>
            <a:r>
              <a:rPr lang="en-US" sz="4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Etiquette</a:t>
            </a:r>
            <a:endParaRPr lang="en-US" dirty="0"/>
          </a:p>
        </p:txBody>
      </p:sp>
      <p:sp>
        <p:nvSpPr>
          <p:cNvPr id="3" name="Text Placeholder 2">
            <a:extLst>
              <a:ext uri="{FF2B5EF4-FFF2-40B4-BE49-F238E27FC236}">
                <a16:creationId xmlns:a16="http://schemas.microsoft.com/office/drawing/2014/main" id="{1017CACC-F3F1-04A7-0D2D-F6AC1ABE3E7D}"/>
              </a:ext>
            </a:extLst>
          </p:cNvPr>
          <p:cNvSpPr>
            <a:spLocks noGrp="1"/>
          </p:cNvSpPr>
          <p:nvPr>
            <p:ph type="body" idx="1"/>
          </p:nvPr>
        </p:nvSpPr>
        <p:spPr>
          <a:xfrm>
            <a:off x="677334" y="1338470"/>
            <a:ext cx="11329135" cy="4702892"/>
          </a:xfrm>
        </p:spPr>
        <p:txBody>
          <a:bodyPr/>
          <a:lstStyle/>
          <a:p>
            <a:pPr marL="285750" indent="-285750">
              <a:buFont typeface="Arial" panose="020B0604020202020204" pitchFamily="34" charset="0"/>
              <a:buChar char="•"/>
            </a:pPr>
            <a:r>
              <a:rPr lang="en-US" dirty="0">
                <a:solidFill>
                  <a:srgbClr val="373737"/>
                </a:solidFill>
                <a:latin typeface="Open Sans" panose="020B0606030504020204" pitchFamily="34" charset="0"/>
                <a:ea typeface="Times New Roman" panose="02020603050405020304" pitchFamily="18" charset="0"/>
                <a:cs typeface="Times New Roman" panose="02020603050405020304" pitchFamily="18" charset="0"/>
              </a:rPr>
              <a:t>Bangladeshis</a:t>
            </a: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 are generally exceptionally hospitable and take great pride in this characteristic</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Remove your shoes before entering someone’s home.</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It is common to be offered a cup of chai (spiced tea) when visiting someone’s home or occasionally when visiting a shop. </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While a gift for the host is not expected, it is generally appreciated. A small token gift, such as chocolates or a gift for the host's children, is usually adequate.</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Some sites may also require either females (Muslim mosques) to cover their head.</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rPr>
              <a:t>If you wish to leave someone’s home, it is considered polite and respectful to ask permission to leave . </a:t>
            </a: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432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337" name="Picture 1" descr="Today, only 7% live under straw roofs and 71% have access to safe latrines.&lt;/li&gt;&lt;/li&gt;&lt;/ul&gt;&lt;li&gt;Climate &amp; Land Usage &lt;br /&gt;U...">
            <a:extLst>
              <a:ext uri="{FF2B5EF4-FFF2-40B4-BE49-F238E27FC236}">
                <a16:creationId xmlns:a16="http://schemas.microsoft.com/office/drawing/2014/main" id="{55497A41-7229-890B-FC51-1E2C878183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8730" y="1868892"/>
            <a:ext cx="3606800" cy="2705100"/>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14338" name="Picture 2" descr="Inequality Between Rich and Poor&lt;br /&gt;Gini Index of inequality stagnant since 1995 showing a more equal distribution of in...">
            <a:extLst>
              <a:ext uri="{FF2B5EF4-FFF2-40B4-BE49-F238E27FC236}">
                <a16:creationId xmlns:a16="http://schemas.microsoft.com/office/drawing/2014/main" id="{0ED945D1-EFB0-0091-99BC-DB11893915C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80796" y="1868892"/>
            <a:ext cx="3606800" cy="270510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29A0876-CCE4-F9DA-268D-10EBB86540C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00890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3D4A-8797-68F0-35FE-A867D54A3ED0}"/>
              </a:ext>
            </a:extLst>
          </p:cNvPr>
          <p:cNvSpPr>
            <a:spLocks noGrp="1"/>
          </p:cNvSpPr>
          <p:nvPr>
            <p:ph type="title"/>
          </p:nvPr>
        </p:nvSpPr>
        <p:spPr>
          <a:xfrm>
            <a:off x="677335" y="609601"/>
            <a:ext cx="8175117" cy="781878"/>
          </a:xfrm>
        </p:spPr>
        <p:txBody>
          <a:bodyPr>
            <a:normAutofit/>
          </a:bodyPr>
          <a:lstStyle/>
          <a:p>
            <a:r>
              <a:rPr lang="en-US" sz="40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Religious Beliefs</a:t>
            </a:r>
            <a:endParaRPr lang="en-US" sz="4000" b="1" dirty="0"/>
          </a:p>
        </p:txBody>
      </p:sp>
      <p:sp>
        <p:nvSpPr>
          <p:cNvPr id="3" name="Text Placeholder 2">
            <a:extLst>
              <a:ext uri="{FF2B5EF4-FFF2-40B4-BE49-F238E27FC236}">
                <a16:creationId xmlns:a16="http://schemas.microsoft.com/office/drawing/2014/main" id="{12B74493-16C6-64E7-B353-BFA455B952B5}"/>
              </a:ext>
            </a:extLst>
          </p:cNvPr>
          <p:cNvSpPr>
            <a:spLocks noGrp="1"/>
          </p:cNvSpPr>
          <p:nvPr>
            <p:ph type="body" idx="1"/>
          </p:nvPr>
        </p:nvSpPr>
        <p:spPr>
          <a:xfrm>
            <a:off x="677334" y="1391478"/>
            <a:ext cx="11196613" cy="5155096"/>
          </a:xfrm>
        </p:spPr>
        <p:txBody>
          <a:bodyPr/>
          <a:lstStyle/>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symbols and sounds of Islam, such as the call to prayer, punctuate daily life. </a:t>
            </a: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Islam is a part of everyday life in all parts of the country, and nearly every village has at least a small mosque and an imam (cleric). </a:t>
            </a:r>
            <a:endParaRPr lang="en-US"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Friday afternoon prayer is often the only time that mosques become crowded.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imam is associated with a mosque and is an important person in both rural and urban society, leading a group of followers. The imam's power is based on his knowledge of the Koran and memorization of phrases in Arabic. </a:t>
            </a:r>
            <a:endParaRPr lang="en-US" dirty="0"/>
          </a:p>
        </p:txBody>
      </p:sp>
    </p:spTree>
    <p:extLst>
      <p:ext uri="{BB962C8B-B14F-4D97-AF65-F5344CB8AC3E}">
        <p14:creationId xmlns:p14="http://schemas.microsoft.com/office/powerpoint/2010/main" val="22705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8944-F783-8BF2-1D61-BB6D4C369865}"/>
              </a:ext>
            </a:extLst>
          </p:cNvPr>
          <p:cNvSpPr>
            <a:spLocks noGrp="1"/>
          </p:cNvSpPr>
          <p:nvPr>
            <p:ph type="title"/>
          </p:nvPr>
        </p:nvSpPr>
        <p:spPr>
          <a:xfrm>
            <a:off x="677335" y="609600"/>
            <a:ext cx="9023256" cy="914400"/>
          </a:xfrm>
        </p:spPr>
        <p:txBody>
          <a:bodyPr>
            <a:normAutofit fontScale="90000"/>
          </a:bodyPr>
          <a:lstStyle/>
          <a:p>
            <a:r>
              <a:rPr lang="en-US" sz="1800" b="1" spc="4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Eating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2A8EF590-E4B7-05B4-78C3-B72F0E30FC34}"/>
              </a:ext>
            </a:extLst>
          </p:cNvPr>
          <p:cNvSpPr>
            <a:spLocks noGrp="1"/>
          </p:cNvSpPr>
          <p:nvPr>
            <p:ph type="body" idx="1"/>
          </p:nvPr>
        </p:nvSpPr>
        <p:spPr>
          <a:xfrm>
            <a:off x="677335" y="1258957"/>
            <a:ext cx="10837330" cy="4782405"/>
          </a:xfrm>
        </p:spPr>
        <p:txBody>
          <a:bodyPr/>
          <a:lstStyle/>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Bangladeshis food often does not require utensils to eat. Therefore, there are various forms of eating etiquette relating to the use of one’s hands.</a:t>
            </a: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Wash your hands before eating or serving food to an Indian.</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Everyone normally uses their right hand to serve themselves, scooping with the fingers or with a serving spoon.</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Avoid using your left hand if you are encouraged to eat with your hands. The left hand is considered ‘unclean' since it is the hand people generally use for washing themselves.</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Bangladeshi may fill your plate for you, or they may expect you to serve yourself.</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solidFill>
                  <a:srgbClr val="373737"/>
                </a:solidFill>
                <a:latin typeface="Open Sans" panose="020B0606030504020204" pitchFamily="34" charset="0"/>
                <a:ea typeface="Calibri" panose="020F0502020204030204" pitchFamily="34" charset="0"/>
                <a:cs typeface="Times New Roman" panose="02020603050405020304" pitchFamily="18" charset="0"/>
              </a:rPr>
              <a:t>We do not consume pork, Alcohol etc. </a:t>
            </a:r>
          </a:p>
          <a:p>
            <a:endParaRPr lang="en-US" sz="1800" dirty="0">
              <a:solidFill>
                <a:srgbClr val="373737"/>
              </a:solidFill>
              <a:effectLst/>
              <a:latin typeface="Open Sans" panose="020B0606030504020204" pitchFamily="34" charset="0"/>
              <a:ea typeface="Calibri" panose="020F0502020204030204" pitchFamily="34" charset="0"/>
              <a:cs typeface="Times New Roman" panose="02020603050405020304" pitchFamily="18" charset="0"/>
            </a:endParaRPr>
          </a:p>
          <a:p>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23538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36E5-BA1E-A3CF-F21B-B7A4D0D735AB}"/>
              </a:ext>
            </a:extLst>
          </p:cNvPr>
          <p:cNvSpPr>
            <a:spLocks noGrp="1"/>
          </p:cNvSpPr>
          <p:nvPr>
            <p:ph type="title"/>
          </p:nvPr>
        </p:nvSpPr>
        <p:spPr>
          <a:xfrm>
            <a:off x="677335" y="609600"/>
            <a:ext cx="8122108" cy="834887"/>
          </a:xfrm>
        </p:spPr>
        <p:txBody>
          <a:bodyPr>
            <a:normAutofit fontScale="90000"/>
          </a:bodyPr>
          <a:lstStyle/>
          <a:p>
            <a:r>
              <a:rPr lang="en-US" sz="1800" b="1" spc="4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Gift Giving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79676A42-CEE7-AF9B-19BC-44B44186B4D5}"/>
              </a:ext>
            </a:extLst>
          </p:cNvPr>
          <p:cNvSpPr>
            <a:spLocks noGrp="1"/>
          </p:cNvSpPr>
          <p:nvPr>
            <p:ph type="body" idx="1"/>
          </p:nvPr>
        </p:nvSpPr>
        <p:spPr>
          <a:xfrm>
            <a:off x="677335" y="1152939"/>
            <a:ext cx="10958074" cy="4888423"/>
          </a:xfrm>
        </p:spPr>
        <p:txBody>
          <a:bodyPr/>
          <a:lstStyle/>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rPr>
              <a:t>Yellow, green and red are considered to be lucky </a:t>
            </a:r>
            <a:r>
              <a:rPr lang="en-US" sz="1800" dirty="0" err="1">
                <a:solidFill>
                  <a:srgbClr val="373737"/>
                </a:solidFill>
                <a:effectLst/>
                <a:latin typeface="Open Sans" panose="020B0606030504020204" pitchFamily="34" charset="0"/>
                <a:ea typeface="Times New Roman" panose="02020603050405020304" pitchFamily="18" charset="0"/>
              </a:rPr>
              <a:t>colours</a:t>
            </a:r>
            <a:r>
              <a:rPr lang="en-US" sz="1800" dirty="0">
                <a:solidFill>
                  <a:srgbClr val="373737"/>
                </a:solidFill>
                <a:effectLst/>
                <a:latin typeface="Open Sans" panose="020B0606030504020204" pitchFamily="34" charset="0"/>
                <a:ea typeface="Times New Roman" panose="02020603050405020304" pitchFamily="18" charset="0"/>
              </a:rPr>
              <a:t> and are often used to wrap gifts.</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It is advisable for men to say a gift is from both himself and his wife/mother/sister or some other female relative if offering it to a woman. This is to avoid the gift-giving act being interpreted as flirtatious.</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Some gifts will be inappropriate depending on one’s religious affiliation. For example, gifts made from leather may offend someone who identifies as Hindu. Gifts relating to pigs, such as pork or pigskin, would be inappropriate to give to someone who identifies as Muslim.</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74495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7AC3-B0A7-5619-6A8E-B11006416880}"/>
              </a:ext>
            </a:extLst>
          </p:cNvPr>
          <p:cNvSpPr>
            <a:spLocks noGrp="1"/>
          </p:cNvSpPr>
          <p:nvPr>
            <p:ph type="title"/>
          </p:nvPr>
        </p:nvSpPr>
        <p:spPr>
          <a:xfrm>
            <a:off x="677335" y="0"/>
            <a:ext cx="8360648" cy="1060174"/>
          </a:xfrm>
        </p:spPr>
        <p:txBody>
          <a:bodyPr/>
          <a:lstStyle/>
          <a:p>
            <a:r>
              <a:rPr lang="en-US" sz="1800" b="1" spc="4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Do’s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5D9B942-CA35-AD8E-7DE0-A0D8B98908A9}"/>
              </a:ext>
            </a:extLst>
          </p:cNvPr>
          <p:cNvSpPr>
            <a:spLocks noGrp="1"/>
          </p:cNvSpPr>
          <p:nvPr>
            <p:ph type="body" idx="1"/>
          </p:nvPr>
        </p:nvSpPr>
        <p:spPr>
          <a:xfrm>
            <a:off x="677335" y="1060175"/>
            <a:ext cx="10984578" cy="5797826"/>
          </a:xfrm>
        </p:spPr>
        <p:txBody>
          <a:bodyPr>
            <a:normAutofit fontScale="92500" lnSpcReduction="20000"/>
          </a:bodyPr>
          <a:lstStyle/>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Good conversation includes their profession, the well-being of their family and the meaning of their given name.</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Treat elders with visible respect. For example, address them first and defer to their opinion. Always sit lower than them and avoid speaking directly or harshly.</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rPr>
              <a:t>Be patient when making decisions or negotiating with Bangladeshi people. We </a:t>
            </a: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tend to take our time when deliberating decisions, regardless of the urgency or importance of the decision.</a:t>
            </a: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Try to dress conservatively and speak respectfully out of respect for Bangladeshi people.  </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Enjoy a playful and light-hearted sense of </a:t>
            </a:r>
            <a:r>
              <a:rPr lang="en-US" sz="1800" dirty="0" err="1">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humour</a:t>
            </a: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 We tend to enjoy friendly banter and light teasing.</a:t>
            </a:r>
          </a:p>
          <a:p>
            <a:pPr marL="34290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Try to be conscious of how gender and relationships may impact interactions. For example, some conservative Bangladeshi may find it inappropriate to include a married woman in a conversation if her husband is present.</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325577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DA42-451C-CF27-B2DD-FAA1073E84F6}"/>
              </a:ext>
            </a:extLst>
          </p:cNvPr>
          <p:cNvSpPr>
            <a:spLocks noGrp="1"/>
          </p:cNvSpPr>
          <p:nvPr>
            <p:ph type="title"/>
          </p:nvPr>
        </p:nvSpPr>
        <p:spPr>
          <a:xfrm>
            <a:off x="677335" y="609600"/>
            <a:ext cx="8596668" cy="954157"/>
          </a:xfrm>
        </p:spPr>
        <p:txBody>
          <a:bodyPr/>
          <a:lstStyle/>
          <a:p>
            <a:r>
              <a:rPr lang="en-US" sz="1800" b="1" spc="4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Don'ts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01411ED-5315-2573-0328-E5C80DCEADE5}"/>
              </a:ext>
            </a:extLst>
          </p:cNvPr>
          <p:cNvSpPr>
            <a:spLocks noGrp="1"/>
          </p:cNvSpPr>
          <p:nvPr>
            <p:ph type="body" idx="1"/>
          </p:nvPr>
        </p:nvSpPr>
        <p:spPr>
          <a:xfrm>
            <a:off x="677335" y="1563757"/>
            <a:ext cx="11276126" cy="4477605"/>
          </a:xfrm>
        </p:spPr>
        <p:txBody>
          <a:bodyPr/>
          <a:lstStyle/>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Avoid crude </a:t>
            </a:r>
            <a:r>
              <a:rPr lang="en-US" sz="1800" dirty="0" err="1">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humour</a:t>
            </a: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 or swearing. Bangladeshis may take offence to this manner of speech quite easily.</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Do not directly criticize Bangladesh as a country. This form of criticism from a foreigner is usually unwelcome and may be interpreted as an insult.</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rPr>
              <a:t>Avoid negative comments or criticisms about a person’s ability, appearance or attributes. </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Do not criticize or patronize someone for their profession or vocation. Someone’s occupation is usually an important part of one’s personal identity.</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Try not to be intimidated by the process of haggling (persistent bargaining over the cost of something).  haggling is part of daily life and often an enjoyable process.</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719747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F4CAA-EA04-753E-C515-B19FFF31D1E2}"/>
              </a:ext>
            </a:extLst>
          </p:cNvPr>
          <p:cNvSpPr>
            <a:spLocks noGrp="1"/>
          </p:cNvSpPr>
          <p:nvPr>
            <p:ph type="title"/>
          </p:nvPr>
        </p:nvSpPr>
        <p:spPr>
          <a:xfrm>
            <a:off x="677335" y="609600"/>
            <a:ext cx="8596668" cy="1391478"/>
          </a:xfrm>
        </p:spPr>
        <p:txBody>
          <a:bodyPr/>
          <a:lstStyle/>
          <a:p>
            <a:r>
              <a:rPr lang="en-US" sz="4400" b="1" spc="4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Don'ts</a:t>
            </a:r>
            <a:endParaRPr lang="en-US" dirty="0"/>
          </a:p>
        </p:txBody>
      </p:sp>
      <p:sp>
        <p:nvSpPr>
          <p:cNvPr id="3" name="Text Placeholder 2">
            <a:extLst>
              <a:ext uri="{FF2B5EF4-FFF2-40B4-BE49-F238E27FC236}">
                <a16:creationId xmlns:a16="http://schemas.microsoft.com/office/drawing/2014/main" id="{C3E86D52-CBBC-CE8B-01C1-86C2BB31FADE}"/>
              </a:ext>
            </a:extLst>
          </p:cNvPr>
          <p:cNvSpPr>
            <a:spLocks noGrp="1"/>
          </p:cNvSpPr>
          <p:nvPr>
            <p:ph type="body" idx="1"/>
          </p:nvPr>
        </p:nvSpPr>
        <p:spPr>
          <a:xfrm>
            <a:off x="677334" y="2478157"/>
            <a:ext cx="10918317" cy="3563205"/>
          </a:xfrm>
        </p:spPr>
        <p:txBody>
          <a:bodyPr/>
          <a:lstStyle/>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Avoid making judgements in absolute terms of right or wrong until you have a clear understanding of the circumstance. For many Bangladeshi, the context and situation are important in understanding whether something is moral and just.</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Avoiding discussing tensions between Hindu and Muslim. This is a sensitive or heated topic for some Bangladeshis and can evoke a strong emotional response.</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9689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C863D5-0BD5-446E-2F04-EBB9494456A8}"/>
              </a:ext>
            </a:extLst>
          </p:cNvPr>
          <p:cNvPicPr>
            <a:picLocks noChangeAspect="1"/>
          </p:cNvPicPr>
          <p:nvPr/>
        </p:nvPicPr>
        <p:blipFill>
          <a:blip r:embed="rId2"/>
          <a:stretch>
            <a:fillRect/>
          </a:stretch>
        </p:blipFill>
        <p:spPr>
          <a:xfrm>
            <a:off x="3402105" y="2057399"/>
            <a:ext cx="5739205" cy="2743202"/>
          </a:xfrm>
          <a:prstGeom prst="rect">
            <a:avLst/>
          </a:prstGeom>
        </p:spPr>
      </p:pic>
    </p:spTree>
    <p:extLst>
      <p:ext uri="{BB962C8B-B14F-4D97-AF65-F5344CB8AC3E}">
        <p14:creationId xmlns:p14="http://schemas.microsoft.com/office/powerpoint/2010/main" val="184605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PPROPERTY DISTRIBUTION IN A FAMILY&#10;• Family and kinship is the core of social life in bangladesh .&#10;• A family group residi...">
            <a:extLst>
              <a:ext uri="{FF2B5EF4-FFF2-40B4-BE49-F238E27FC236}">
                <a16:creationId xmlns:a16="http://schemas.microsoft.com/office/drawing/2014/main" id="{EBA5C36A-F4CD-4F42-F57A-AB9091DBA7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 r="8786"/>
          <a:stretch/>
        </p:blipFill>
        <p:spPr bwMode="auto">
          <a:xfrm>
            <a:off x="434937" y="159463"/>
            <a:ext cx="5661064" cy="3732653"/>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descr="SOCIAL STRUCTURE IN BANGLADESH&#10;• Social structure is the organized pattern of social relationships and social&#10;institutions...">
            <a:extLst>
              <a:ext uri="{FF2B5EF4-FFF2-40B4-BE49-F238E27FC236}">
                <a16:creationId xmlns:a16="http://schemas.microsoft.com/office/drawing/2014/main" id="{4F6C3E46-08CB-A027-F4D2-D2E771463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24"/>
          <a:stretch/>
        </p:blipFill>
        <p:spPr bwMode="auto">
          <a:xfrm>
            <a:off x="6229905" y="1985448"/>
            <a:ext cx="5527158" cy="3278268"/>
          </a:xfrm>
          <a:prstGeom prst="rect">
            <a:avLst/>
          </a:prstGeom>
          <a:noFill/>
          <a:extLst>
            <a:ext uri="{909E8E84-426E-40DD-AFC4-6F175D3DCCD1}">
              <a14:hiddenFill xmlns:a14="http://schemas.microsoft.com/office/drawing/2010/main">
                <a:solidFill>
                  <a:srgbClr val="FFFFFF"/>
                </a:solidFill>
              </a14:hiddenFill>
            </a:ext>
          </a:extLst>
        </p:spPr>
      </p:pic>
      <p:sp>
        <p:nvSpPr>
          <p:cNvPr id="5129" name="Freeform: Shape 5128">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5131" name="Freeform: Shape 5130">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4" name="Rectangle 3">
            <a:extLst>
              <a:ext uri="{FF2B5EF4-FFF2-40B4-BE49-F238E27FC236}">
                <a16:creationId xmlns:a16="http://schemas.microsoft.com/office/drawing/2014/main" id="{FCCC0586-E833-F105-A67F-83E6A522B6BC}"/>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6021398"/>
      </p:ext>
    </p:extLst>
  </p:cSld>
  <p:clrMapOvr>
    <a:masterClrMapping/>
  </p:clrMapOvr>
</p:sld>
</file>

<file path=ppt/theme/theme1.xml><?xml version="1.0" encoding="utf-8"?>
<a:theme xmlns:a="http://schemas.openxmlformats.org/drawingml/2006/main" name="Crop">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5523151D72DF49A466960E5BDCE5EB" ma:contentTypeVersion="2" ma:contentTypeDescription="Create a new document." ma:contentTypeScope="" ma:versionID="915d24d05927d54f0d5b890f6e85d5e0">
  <xsd:schema xmlns:xsd="http://www.w3.org/2001/XMLSchema" xmlns:xs="http://www.w3.org/2001/XMLSchema" xmlns:p="http://schemas.microsoft.com/office/2006/metadata/properties" xmlns:ns2="896e0fea-c7ad-4303-87d7-80cfea851735" targetNamespace="http://schemas.microsoft.com/office/2006/metadata/properties" ma:root="true" ma:fieldsID="295cdf04c1733ba0e3f6d0fac77b40b5" ns2:_="">
    <xsd:import namespace="896e0fea-c7ad-4303-87d7-80cfea85173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6e0fea-c7ad-4303-87d7-80cfea8517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CBD75B-2033-4F57-9D77-0A78D6A92E3E}">
  <ds:schemaRefs>
    <ds:schemaRef ds:uri="http://schemas.microsoft.com/sharepoint/v3/contenttype/forms"/>
  </ds:schemaRefs>
</ds:datastoreItem>
</file>

<file path=customXml/itemProps2.xml><?xml version="1.0" encoding="utf-8"?>
<ds:datastoreItem xmlns:ds="http://schemas.openxmlformats.org/officeDocument/2006/customXml" ds:itemID="{CA589634-E7BE-4CE1-A474-C99B5855FE8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8C9EE86-8ACF-429D-A274-CB70F9A9EEFD}"/>
</file>

<file path=docProps/app.xml><?xml version="1.0" encoding="utf-8"?>
<Properties xmlns="http://schemas.openxmlformats.org/officeDocument/2006/extended-properties" xmlns:vt="http://schemas.openxmlformats.org/officeDocument/2006/docPropsVTypes">
  <Template>TM10001105[[fn=Crop]]</Template>
  <TotalTime>668</TotalTime>
  <Words>4835</Words>
  <Application>Microsoft Office PowerPoint</Application>
  <PresentationFormat>Widescreen</PresentationFormat>
  <Paragraphs>382</Paragraphs>
  <Slides>86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86</vt:i4>
      </vt:variant>
    </vt:vector>
  </HeadingPairs>
  <TitlesOfParts>
    <vt:vector size="96" baseType="lpstr">
      <vt:lpstr>Arial</vt:lpstr>
      <vt:lpstr>Calibri</vt:lpstr>
      <vt:lpstr>Franklin Gothic Book</vt:lpstr>
      <vt:lpstr>GaramondThree</vt:lpstr>
      <vt:lpstr>Helvetica</vt:lpstr>
      <vt:lpstr>Open Sans</vt:lpstr>
      <vt:lpstr>Symbol</vt:lpstr>
      <vt:lpstr>Times</vt:lpstr>
      <vt:lpstr>Times New Roman</vt:lpstr>
      <vt:lpstr>Crop</vt:lpstr>
      <vt:lpstr> BANGLADESH   MS FARHANA Afroz  Senior ASSISTANT professor dept. of Social Science  aiub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FESTIVALS?</vt:lpstr>
      <vt:lpstr>MEJOR FESTIVALS IN BANGLADESH</vt:lpstr>
      <vt:lpstr>PowerPoint Presentation</vt:lpstr>
      <vt:lpstr>POHELA BOISHAKH</vt:lpstr>
      <vt:lpstr>PowerPoint Presentation</vt:lpstr>
      <vt:lpstr>POHELA FALGUN </vt:lpstr>
      <vt:lpstr>LALON MELA </vt:lpstr>
      <vt:lpstr>THE KITE FLYING FESTIVAL </vt:lpstr>
      <vt:lpstr>INDEPENDENCE DAY </vt:lpstr>
      <vt:lpstr>WORLD MOTHER LANGUAGE DAY </vt:lpstr>
      <vt:lpstr>NABANNA </vt:lpstr>
      <vt:lpstr>Ekushey Book Fair</vt:lpstr>
      <vt:lpstr>Dhaka International Trade Fair</vt:lpstr>
      <vt:lpstr>Eid Ul Fitr </vt:lpstr>
      <vt:lpstr>Eid Ul Adha </vt:lpstr>
      <vt:lpstr>MUHARRAM </vt:lpstr>
      <vt:lpstr>CHIRSTMAS </vt:lpstr>
      <vt:lpstr>DURGA PUJA </vt:lpstr>
      <vt:lpstr>The role of media to promote Democracy in Bangladesh</vt:lpstr>
      <vt:lpstr>What is Democracy</vt:lpstr>
      <vt:lpstr>How democracy works :</vt:lpstr>
      <vt:lpstr>Media in Bangladeshi democracy  :</vt:lpstr>
      <vt:lpstr>Importance of media in Bangladeshi democracy :</vt:lpstr>
      <vt:lpstr>Role of Media in Democracy :</vt:lpstr>
      <vt:lpstr>Media is the fourth pillar of democracy :</vt:lpstr>
      <vt:lpstr>Media affect in a democratic society </vt:lpstr>
      <vt:lpstr>Role of media in democracy :</vt:lpstr>
      <vt:lpstr>About Digital Bangladesh</vt:lpstr>
      <vt:lpstr>Background Of Digital Bangladesh</vt:lpstr>
      <vt:lpstr>Achievement</vt:lpstr>
      <vt:lpstr>Education Sector</vt:lpstr>
      <vt:lpstr>Social sector</vt:lpstr>
      <vt:lpstr>Agriculture sector  </vt:lpstr>
      <vt:lpstr>E-Commerce Sector  </vt:lpstr>
      <vt:lpstr>ICT Sector</vt:lpstr>
      <vt:lpstr>Challenges</vt:lpstr>
      <vt:lpstr>Challenges</vt:lpstr>
      <vt:lpstr>Etiquette </vt:lpstr>
      <vt:lpstr>Etiquette</vt:lpstr>
      <vt:lpstr>Etiquette</vt:lpstr>
      <vt:lpstr>Religious Beliefs</vt:lpstr>
      <vt:lpstr>Eating </vt:lpstr>
      <vt:lpstr>Gift Giving </vt:lpstr>
      <vt:lpstr>Do’s </vt:lpstr>
      <vt:lpstr>Don'ts </vt:lpstr>
      <vt:lpstr>Don'ts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TOPIC IS ABOUT  FASTIVALS IN BANGLADESH</dc:title>
  <dc:creator>Abdullah Al Fahmee</dc:creator>
  <cp:lastModifiedBy>Farhana Afroz</cp:lastModifiedBy>
  <cp:revision>198</cp:revision>
  <dcterms:created xsi:type="dcterms:W3CDTF">2020-03-31T17:29:49Z</dcterms:created>
  <dcterms:modified xsi:type="dcterms:W3CDTF">2022-11-23T06:13:20Z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0x010100CC5523151D72DF49A466960E5BDCE5EB</vt:lpwstr>
  </property>
</Properties>
</file>